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8.xml"/>
  <Override ContentType="application/vnd.openxmlformats-officedocument.presentationml.comments+xml" PartName="/ppt/comments/comment5.xml"/>
  <Override ContentType="application/vnd.openxmlformats-officedocument.presentationml.comments+xml" PartName="/ppt/comments/comment6.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Proxima Nova"/>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2" name="Kristina Helen Inouy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roximaNova-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roximaNova-italic.fntdata"/><Relationship Id="rId10" Type="http://schemas.openxmlformats.org/officeDocument/2006/relationships/slide" Target="slides/slide4.xml"/><Relationship Id="rId32" Type="http://schemas.openxmlformats.org/officeDocument/2006/relationships/font" Target="fonts/ProximaNova-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ProximaNova-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1-15T23:40:27.986">
    <p:pos x="196" y="725"/>
    <p:text>I think these 3 questions could be better formulated to pull out interesting stories and emotional experiences as opposed to just high level opinions. Remember that you want specificity in the answers to your questions</p:text>
  </p:cm>
  <p:cm authorId="0" idx="2" dt="2022-01-15T23:40:46.933">
    <p:pos x="196" y="825"/>
    <p:text>Could be more specific to ask "tell me about your last commute"</p:text>
  </p:cm>
  <p:cm authorId="0" idx="3" dt="2022-01-15T23:44:36.719">
    <p:pos x="196" y="925"/>
    <p:text>This is your best question in my opinion!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01-15T23:48:11.389">
    <p:pos x="3111" y="456"/>
    <p:text>This seems like the insight and need sort of divert from the observation. What does measurement or education have to do with the cultural aspect of the observation?</p:text>
  </p:cm>
  <p:cm authorId="0" idx="5" dt="2022-01-15T23:48:11.389">
    <p:pos x="3111" y="456"/>
    <p:text>Side note: I really like the format of these slides. Makes it easy to see how your team is moving from observation to insight/inference to need.</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2-01-15T23:47:31.583">
    <p:pos x="3111" y="456"/>
    <p:text>I think the observation is interesting, but I wonder if there are different possible inferences. For example, could it be the case that people don't have the same communal mental model as Peter?</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2-01-15T23:49:11.822">
    <p:pos x="3111" y="456"/>
    <p:text>I'm curious if James said anything more interesting than this. How did the conversation lead to him wishing for more metrics?</p:text>
  </p:cm>
  <p:cm authorId="0" idx="8" dt="2022-01-15T23:49:11.822">
    <p:pos x="3111" y="456"/>
    <p:text>Wondering because there are reasonable ways for him to estimate his emissions but clearly he doesn't seem to know about them</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2-01-15T23:50:38.385">
    <p:pos x="3111" y="456"/>
    <p:text>I think this inference is too general. What does your observation about Winter's beliefs actually mean for her? Maybe she really doesn't understand what emissions are? Maybe she's somewhat apathetic? etc.</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2-01-15T23:52:14.820">
    <p:pos x="3111" y="456"/>
    <p:text>Same as prev slide, this is too general. What inference can you make about Ben's mental models, emotions, etc? For example, from this observation, I might wonder if maybe he prefers to act on low-hanging fruit?</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2-01-15T23:52:53.345">
    <p:pos x="3107" y="456"/>
    <p:text>Same as before. What does this quote say about Martin? Maybe he's in denial about his own complicity in a larger system?</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2-01-15T23:53:56.600">
    <p:pos x="3115" y="456"/>
    <p:text>I wish the observation captured more about Jessica's opinion of that shuttle system. The quote is more of a fact so it's hard to devise an insight that's based on Jessica's emotional experience, which is what we're looking for.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0da4523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0da4523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0da4523bc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0da4523bc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af090898f_0_1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af090898f_0_1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af090898f_0_15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0af090898f_0_15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Eco Resorts LLC is a hospitality company (hotels and amenities) with properties adjacent or inside National Parks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“Extreme” user because they (1) operate a large quantity and variety of gasoline vehicles and none of them can be electric any time soon (2) contract with the National Parks service, and NPS evaluates contract bidders on environmental friendliness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0af090898f_0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0af090898f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0af090898f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0af090898f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0b07ce9ae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0b07ce9aea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0af090898f_0_2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0af090898f_0_2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af090898f_0_2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0af090898f_0_2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0af090898f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0af090898f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10af090898f_0_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10af090898f_0_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0af090898f_0_1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0af090898f_0_1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af090898f_0_1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af090898f_0_1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0b07ce9ae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0b07ce9ae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0af090898f_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0af090898f_0_1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0af090898f_0_1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0af090898f_0_1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af090898f_0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af090898f_0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10af090898f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10af090898f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0af090898f_0_7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0af090898f_0_7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0af090898f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0af090898f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0af090898f_0_1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0af090898f_0_1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0af090898f_0_1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0af090898f_0_1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0af090898f_0_1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10af090898f_0_1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sp>
        <p:nvSpPr>
          <p:cNvPr id="51" name="Google Shape;51;p11"/>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 name="Google Shape;52;p11"/>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53" name="Google Shape;53;p11"/>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4" name="Google Shape;54;p11"/>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5" name="Google Shape;55;p1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12"/>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59" name="Google Shape;5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0" name="Shape 60"/>
        <p:cNvGrpSpPr/>
        <p:nvPr/>
      </p:nvGrpSpPr>
      <p:grpSpPr>
        <a:xfrm>
          <a:off x="0" y="0"/>
          <a:ext cx="0" cy="0"/>
          <a:chOff x="0" y="0"/>
          <a:chExt cx="0" cy="0"/>
        </a:xfrm>
      </p:grpSpPr>
      <p:sp>
        <p:nvSpPr>
          <p:cNvPr id="61" name="Google Shape;61;p13"/>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63" name="Google Shape;63;p13"/>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4" name="Google Shape;6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ith pic">
  <p:cSld name="TITLE_AND_BODY_1">
    <p:spTree>
      <p:nvGrpSpPr>
        <p:cNvPr id="23" name="Shape 23"/>
        <p:cNvGrpSpPr/>
        <p:nvPr/>
      </p:nvGrpSpPr>
      <p:grpSpPr>
        <a:xfrm>
          <a:off x="0" y="0"/>
          <a:ext cx="0" cy="0"/>
          <a:chOff x="0" y="0"/>
          <a:chExt cx="0" cy="0"/>
        </a:xfrm>
      </p:grpSpPr>
      <p:sp>
        <p:nvSpPr>
          <p:cNvPr id="24" name="Google Shape;24;p5"/>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5"/>
          <p:cNvSpPr/>
          <p:nvPr>
            <p:ph idx="2" type="pic"/>
          </p:nvPr>
        </p:nvSpPr>
        <p:spPr>
          <a:xfrm>
            <a:off x="4946375" y="1227025"/>
            <a:ext cx="3267300" cy="32673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 name="Google Shape;31;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2" name="Google Shape;32;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7" name="Shape 37"/>
        <p:cNvGrpSpPr/>
        <p:nvPr/>
      </p:nvGrpSpPr>
      <p:grpSpPr>
        <a:xfrm>
          <a:off x="0" y="0"/>
          <a:ext cx="0" cy="0"/>
          <a:chOff x="0" y="0"/>
          <a:chExt cx="0" cy="0"/>
        </a:xfrm>
      </p:grpSpPr>
      <p:sp>
        <p:nvSpPr>
          <p:cNvPr id="38" name="Google Shape;38;p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 name="Google Shape;39;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1" name="Shape 41"/>
        <p:cNvGrpSpPr/>
        <p:nvPr/>
      </p:nvGrpSpPr>
      <p:grpSpPr>
        <a:xfrm>
          <a:off x="0" y="0"/>
          <a:ext cx="0" cy="0"/>
          <a:chOff x="0" y="0"/>
          <a:chExt cx="0" cy="0"/>
        </a:xfrm>
      </p:grpSpPr>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athy Map">
  <p:cSld name="MAIN_POINT_1">
    <p:bg>
      <p:bgPr>
        <a:solidFill>
          <a:schemeClr val="lt2"/>
        </a:solidFill>
      </p:bgPr>
    </p:bg>
    <p:spTree>
      <p:nvGrpSpPr>
        <p:cNvPr id="43" name="Shape 43"/>
        <p:cNvGrpSpPr/>
        <p:nvPr/>
      </p:nvGrpSpPr>
      <p:grpSpPr>
        <a:xfrm>
          <a:off x="0" y="0"/>
          <a:ext cx="0" cy="0"/>
          <a:chOff x="0" y="0"/>
          <a:chExt cx="0" cy="0"/>
        </a:xfrm>
      </p:grpSpPr>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10"/>
          <p:cNvSpPr/>
          <p:nvPr/>
        </p:nvSpPr>
        <p:spPr>
          <a:xfrm>
            <a:off x="0" y="0"/>
            <a:ext cx="4572000" cy="2555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0"/>
          <p:cNvSpPr/>
          <p:nvPr/>
        </p:nvSpPr>
        <p:spPr>
          <a:xfrm>
            <a:off x="4572000" y="2555700"/>
            <a:ext cx="4572000" cy="25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0"/>
          <p:cNvSpPr/>
          <p:nvPr/>
        </p:nvSpPr>
        <p:spPr>
          <a:xfrm>
            <a:off x="3701100" y="2283000"/>
            <a:ext cx="1741800" cy="577500"/>
          </a:xfrm>
          <a:prstGeom prst="roundRect">
            <a:avLst>
              <a:gd fmla="val 16667" name="adj"/>
            </a:avLst>
          </a:prstGeom>
          <a:solidFill>
            <a:schemeClr val="lt1"/>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txBox="1"/>
          <p:nvPr/>
        </p:nvSpPr>
        <p:spPr>
          <a:xfrm>
            <a:off x="3729600" y="2371650"/>
            <a:ext cx="168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49" name="Google Shape;49;p10"/>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300"/>
              <a:buNone/>
              <a:defRPr sz="1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comments" Target="../comments/commen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comments" Target="../comments/commen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comments" Target="../comments/commen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comments" Target="../comments/comment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comments" Target="../comments/comment3.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comments" Target="../comments/comment4.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Carbon Usage of Commuters</a:t>
            </a:r>
            <a:endParaRPr/>
          </a:p>
        </p:txBody>
      </p:sp>
      <p:sp>
        <p:nvSpPr>
          <p:cNvPr id="72" name="Google Shape;72;p15"/>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Transportation and Mobility | Team 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0"/>
              </a:spcAft>
              <a:buNone/>
            </a:pPr>
            <a:r>
              <a:rPr lang="en"/>
              <a:t>“I think about sustainability in terms of food waste, recycling, and separating trash… but commuting not so much.”</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Sustainability is not easily thought of in terms of commuting and transportation.</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Need: More clarity on how transportation and daily commutes impact sustainability.</a:t>
            </a:r>
            <a:endParaRPr b="1"/>
          </a:p>
          <a:p>
            <a:pPr indent="0" lvl="0" marL="0" rtl="0" algn="l">
              <a:spcBef>
                <a:spcPts val="1200"/>
              </a:spcBef>
              <a:spcAft>
                <a:spcPts val="1200"/>
              </a:spcAft>
              <a:buNone/>
            </a:pPr>
            <a:r>
              <a:t/>
            </a:r>
            <a:endParaRPr/>
          </a:p>
        </p:txBody>
      </p:sp>
      <p:sp>
        <p:nvSpPr>
          <p:cNvPr id="140" name="Google Shape;140;p24"/>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Winter</a:t>
            </a:r>
            <a:r>
              <a:rPr lang="en"/>
              <a:t> (22)</a:t>
            </a:r>
            <a:endParaRPr/>
          </a:p>
        </p:txBody>
      </p:sp>
      <p:sp>
        <p:nvSpPr>
          <p:cNvPr id="141" name="Google Shape;141;p24"/>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Medical Research Assistant</a:t>
            </a:r>
            <a:endParaRPr i="1" sz="1327"/>
          </a:p>
          <a:p>
            <a:pPr indent="-312896" lvl="0" marL="457200" rtl="0" algn="l">
              <a:lnSpc>
                <a:spcPct val="100000"/>
              </a:lnSpc>
              <a:spcBef>
                <a:spcPts val="0"/>
              </a:spcBef>
              <a:spcAft>
                <a:spcPts val="0"/>
              </a:spcAft>
              <a:buSzPts val="1328"/>
              <a:buChar char="●"/>
            </a:pPr>
            <a:r>
              <a:rPr i="1" lang="en" sz="1327"/>
              <a:t>Lives in Mountain View</a:t>
            </a:r>
            <a:endParaRPr i="1" sz="1327"/>
          </a:p>
          <a:p>
            <a:pPr indent="-312896" lvl="0" marL="457200" rtl="0" algn="l">
              <a:lnSpc>
                <a:spcPct val="100000"/>
              </a:lnSpc>
              <a:spcBef>
                <a:spcPts val="0"/>
              </a:spcBef>
              <a:spcAft>
                <a:spcPts val="0"/>
              </a:spcAft>
              <a:buSzPts val="1328"/>
              <a:buChar char="●"/>
            </a:pPr>
            <a:r>
              <a:rPr i="1" lang="en" sz="1327"/>
              <a:t>Drives a Prius</a:t>
            </a:r>
            <a:endParaRPr i="1" sz="1327"/>
          </a:p>
          <a:p>
            <a:pPr indent="-312896" lvl="0" marL="457200" rtl="0" algn="l">
              <a:lnSpc>
                <a:spcPct val="100000"/>
              </a:lnSpc>
              <a:spcBef>
                <a:spcPts val="0"/>
              </a:spcBef>
              <a:spcAft>
                <a:spcPts val="0"/>
              </a:spcAft>
              <a:buSzPts val="1328"/>
              <a:buChar char="●"/>
            </a:pPr>
            <a:r>
              <a:rPr i="1" lang="en" sz="1327"/>
              <a:t>20 min Zoom interview</a:t>
            </a:r>
            <a:endParaRPr i="1" sz="1327"/>
          </a:p>
        </p:txBody>
      </p:sp>
      <p:pic>
        <p:nvPicPr>
          <p:cNvPr id="142" name="Google Shape;142;p24"/>
          <p:cNvPicPr preferRelativeResize="0"/>
          <p:nvPr>
            <p:ph idx="2" type="pic"/>
          </p:nvPr>
        </p:nvPicPr>
        <p:blipFill rotWithShape="1">
          <a:blip r:embed="rId4">
            <a:alphaModFix/>
          </a:blip>
          <a:srcRect b="12495" l="0" r="0" t="12502"/>
          <a:stretch/>
        </p:blipFill>
        <p:spPr>
          <a:xfrm>
            <a:off x="1005347" y="467959"/>
            <a:ext cx="2546400" cy="2546401"/>
          </a:xfrm>
          <a:prstGeom prst="rect">
            <a:avLst/>
          </a:prstGeom>
          <a:noFill/>
          <a:ln>
            <a:noFill/>
          </a:ln>
        </p:spPr>
      </p:pic>
      <p:sp>
        <p:nvSpPr>
          <p:cNvPr id="143" name="Google Shape;143;p24"/>
          <p:cNvSpPr/>
          <p:nvPr/>
        </p:nvSpPr>
        <p:spPr>
          <a:xfrm>
            <a:off x="2165675" y="1529750"/>
            <a:ext cx="544200" cy="555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Ben</a:t>
            </a:r>
            <a:r>
              <a:rPr lang="en"/>
              <a:t> (28)</a:t>
            </a:r>
            <a:endParaRPr/>
          </a:p>
        </p:txBody>
      </p:sp>
      <p:sp>
        <p:nvSpPr>
          <p:cNvPr id="149" name="Google Shape;149;p25"/>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Social Security Office in Richmond, CA</a:t>
            </a:r>
            <a:endParaRPr i="1" sz="1327"/>
          </a:p>
          <a:p>
            <a:pPr indent="-312896" lvl="0" marL="457200" rtl="0" algn="l">
              <a:lnSpc>
                <a:spcPct val="100000"/>
              </a:lnSpc>
              <a:spcBef>
                <a:spcPts val="0"/>
              </a:spcBef>
              <a:spcAft>
                <a:spcPts val="0"/>
              </a:spcAft>
              <a:buSzPts val="1328"/>
              <a:buChar char="●"/>
            </a:pPr>
            <a:r>
              <a:rPr i="1" lang="en" sz="1327"/>
              <a:t>Lives in Sacramento</a:t>
            </a:r>
            <a:endParaRPr i="1" sz="1327"/>
          </a:p>
          <a:p>
            <a:pPr indent="-312896" lvl="0" marL="457200" rtl="0" algn="l">
              <a:lnSpc>
                <a:spcPct val="100000"/>
              </a:lnSpc>
              <a:spcBef>
                <a:spcPts val="0"/>
              </a:spcBef>
              <a:spcAft>
                <a:spcPts val="0"/>
              </a:spcAft>
              <a:buSzPts val="1328"/>
              <a:buChar char="●"/>
            </a:pPr>
            <a:r>
              <a:rPr i="1" lang="en" sz="1327"/>
              <a:t>Commutes via the train (Amtrak)</a:t>
            </a:r>
            <a:endParaRPr i="1" sz="1327"/>
          </a:p>
          <a:p>
            <a:pPr indent="-312896" lvl="0" marL="457200" rtl="0" algn="l">
              <a:lnSpc>
                <a:spcPct val="100000"/>
              </a:lnSpc>
              <a:spcBef>
                <a:spcPts val="0"/>
              </a:spcBef>
              <a:spcAft>
                <a:spcPts val="0"/>
              </a:spcAft>
              <a:buSzPts val="1328"/>
              <a:buChar char="●"/>
            </a:pPr>
            <a:r>
              <a:rPr i="1" lang="en" sz="1327"/>
              <a:t>30 min phone interview</a:t>
            </a:r>
            <a:endParaRPr i="1" sz="1327"/>
          </a:p>
        </p:txBody>
      </p:sp>
      <p:pic>
        <p:nvPicPr>
          <p:cNvPr id="150" name="Google Shape;150;p25"/>
          <p:cNvPicPr preferRelativeResize="0"/>
          <p:nvPr>
            <p:ph idx="2" type="pic"/>
          </p:nvPr>
        </p:nvPicPr>
        <p:blipFill rotWithShape="1">
          <a:blip r:embed="rId4">
            <a:alphaModFix/>
          </a:blip>
          <a:srcRect b="0" l="7777" r="7777" t="0"/>
          <a:stretch/>
        </p:blipFill>
        <p:spPr>
          <a:xfrm>
            <a:off x="1005347" y="467959"/>
            <a:ext cx="2546400" cy="2546400"/>
          </a:xfrm>
          <a:prstGeom prst="rect">
            <a:avLst/>
          </a:prstGeom>
          <a:noFill/>
          <a:ln>
            <a:noFill/>
          </a:ln>
        </p:spPr>
      </p:pic>
      <p:sp>
        <p:nvSpPr>
          <p:cNvPr id="151" name="Google Shape;151;p25"/>
          <p:cNvSpPr/>
          <p:nvPr/>
        </p:nvSpPr>
        <p:spPr>
          <a:xfrm>
            <a:off x="1797250" y="1226075"/>
            <a:ext cx="1021500" cy="11058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70000" lnSpcReduction="10000"/>
          </a:bodyPr>
          <a:lstStyle/>
          <a:p>
            <a:pPr indent="0" lvl="0" marL="0" rtl="0" algn="l">
              <a:spcBef>
                <a:spcPts val="0"/>
              </a:spcBef>
              <a:spcAft>
                <a:spcPts val="0"/>
              </a:spcAft>
              <a:buNone/>
            </a:pPr>
            <a:r>
              <a:rPr lang="en"/>
              <a:t>“I don’t constantly think about my carbon usage and my carbon footprint everyday, but I know taking the train helps.”</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Awareness and clarity of one’s carbon footprint can be crucial in regulating carbon use. </a:t>
            </a:r>
            <a:endParaRPr/>
          </a:p>
          <a:p>
            <a:pPr indent="0" lvl="0" marL="0" rtl="0" algn="l">
              <a:spcBef>
                <a:spcPts val="1200"/>
              </a:spcBef>
              <a:spcAft>
                <a:spcPts val="0"/>
              </a:spcAft>
              <a:buNone/>
            </a:pPr>
            <a:r>
              <a:t/>
            </a:r>
            <a:endParaRPr b="1"/>
          </a:p>
          <a:p>
            <a:pPr indent="0" lvl="0" marL="0" rtl="0" algn="l">
              <a:spcBef>
                <a:spcPts val="1200"/>
              </a:spcBef>
              <a:spcAft>
                <a:spcPts val="0"/>
              </a:spcAft>
              <a:buNone/>
            </a:pPr>
            <a:r>
              <a:rPr b="1" lang="en"/>
              <a:t>Need: A way to make thinking about one’s carbon footprint an easier and more consistent action throughout the day.</a:t>
            </a:r>
            <a:endParaRPr b="1"/>
          </a:p>
          <a:p>
            <a:pPr indent="0" lvl="0" marL="0" rtl="0" algn="l">
              <a:spcBef>
                <a:spcPts val="1200"/>
              </a:spcBef>
              <a:spcAft>
                <a:spcPts val="12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Martin (22)</a:t>
            </a:r>
            <a:endParaRPr/>
          </a:p>
        </p:txBody>
      </p:sp>
      <p:sp>
        <p:nvSpPr>
          <p:cNvPr id="158" name="Google Shape;158;p26"/>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Student</a:t>
            </a:r>
            <a:endParaRPr i="1" sz="1327"/>
          </a:p>
          <a:p>
            <a:pPr indent="-312896" lvl="0" marL="457200" rtl="0" algn="l">
              <a:lnSpc>
                <a:spcPct val="100000"/>
              </a:lnSpc>
              <a:spcBef>
                <a:spcPts val="0"/>
              </a:spcBef>
              <a:spcAft>
                <a:spcPts val="0"/>
              </a:spcAft>
              <a:buSzPts val="1328"/>
              <a:buChar char="●"/>
            </a:pPr>
            <a:r>
              <a:rPr i="1" lang="en" sz="1327"/>
              <a:t>Stanford</a:t>
            </a:r>
            <a:endParaRPr i="1" sz="1327"/>
          </a:p>
          <a:p>
            <a:pPr indent="-312896" lvl="0" marL="457200" rtl="0" algn="l">
              <a:lnSpc>
                <a:spcPct val="100000"/>
              </a:lnSpc>
              <a:spcBef>
                <a:spcPts val="0"/>
              </a:spcBef>
              <a:spcAft>
                <a:spcPts val="0"/>
              </a:spcAft>
              <a:buSzPts val="1328"/>
              <a:buChar char="●"/>
            </a:pPr>
            <a:r>
              <a:rPr i="1" lang="en" sz="1327"/>
              <a:t>Bike, Walk</a:t>
            </a:r>
            <a:endParaRPr i="1" sz="1327"/>
          </a:p>
          <a:p>
            <a:pPr indent="-312896" lvl="0" marL="457200" rtl="0" algn="l">
              <a:lnSpc>
                <a:spcPct val="100000"/>
              </a:lnSpc>
              <a:spcBef>
                <a:spcPts val="0"/>
              </a:spcBef>
              <a:spcAft>
                <a:spcPts val="0"/>
              </a:spcAft>
              <a:buSzPts val="1328"/>
              <a:buChar char="●"/>
            </a:pPr>
            <a:r>
              <a:rPr i="1" lang="en" sz="1327"/>
              <a:t>30 min in-person interview</a:t>
            </a:r>
            <a:endParaRPr i="1" sz="1327"/>
          </a:p>
        </p:txBody>
      </p:sp>
      <p:pic>
        <p:nvPicPr>
          <p:cNvPr id="159" name="Google Shape;159;p26"/>
          <p:cNvPicPr preferRelativeResize="0"/>
          <p:nvPr/>
        </p:nvPicPr>
        <p:blipFill rotWithShape="1">
          <a:blip r:embed="rId4">
            <a:alphaModFix/>
          </a:blip>
          <a:srcRect b="4030" l="0" r="0" t="0"/>
          <a:stretch/>
        </p:blipFill>
        <p:spPr>
          <a:xfrm>
            <a:off x="1005350" y="467950"/>
            <a:ext cx="2546400" cy="2546400"/>
          </a:xfrm>
          <a:prstGeom prst="rect">
            <a:avLst/>
          </a:prstGeom>
          <a:noFill/>
          <a:ln>
            <a:noFill/>
          </a:ln>
        </p:spPr>
      </p:pic>
      <p:sp>
        <p:nvSpPr>
          <p:cNvPr id="160" name="Google Shape;160;p26"/>
          <p:cNvSpPr/>
          <p:nvPr/>
        </p:nvSpPr>
        <p:spPr>
          <a:xfrm>
            <a:off x="1437650" y="574775"/>
            <a:ext cx="1681800" cy="19581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txBox="1"/>
          <p:nvPr>
            <p:ph idx="2" type="body"/>
          </p:nvPr>
        </p:nvSpPr>
        <p:spPr>
          <a:xfrm>
            <a:off x="4932450" y="724200"/>
            <a:ext cx="3837000" cy="3695100"/>
          </a:xfrm>
          <a:prstGeom prst="rect">
            <a:avLst/>
          </a:prstGeom>
        </p:spPr>
        <p:txBody>
          <a:bodyPr anchorCtr="0" anchor="ctr" bIns="91425" lIns="91425" spcFirstLastPara="1" rIns="91425" wrap="square" tIns="91425">
            <a:normAutofit fontScale="70000" lnSpcReduction="20000"/>
          </a:bodyPr>
          <a:lstStyle/>
          <a:p>
            <a:pPr indent="0" lvl="0" marL="0" rtl="0" algn="l">
              <a:spcBef>
                <a:spcPts val="0"/>
              </a:spcBef>
              <a:spcAft>
                <a:spcPts val="0"/>
              </a:spcAft>
              <a:buNone/>
            </a:pPr>
            <a:r>
              <a:rPr lang="en"/>
              <a:t>“I really think corporations ought to take responsibility for emissions. I don’t feel a responsibility for the emissions generated when I fly with a commercial airline”</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Some folks believe corporations should bear responsibility for emissions generated by transportation.</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Need: A method to hold corporations responsible for their emissions.</a:t>
            </a:r>
            <a:endParaRPr b="1"/>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Jessica (29)</a:t>
            </a:r>
            <a:endParaRPr/>
          </a:p>
        </p:txBody>
      </p:sp>
      <p:sp>
        <p:nvSpPr>
          <p:cNvPr id="167" name="Google Shape;167;p27"/>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Works at Eco Resorts, Inc</a:t>
            </a:r>
            <a:endParaRPr i="1" sz="1327"/>
          </a:p>
          <a:p>
            <a:pPr indent="-312896" lvl="0" marL="457200" rtl="0" algn="l">
              <a:lnSpc>
                <a:spcPct val="100000"/>
              </a:lnSpc>
              <a:spcBef>
                <a:spcPts val="0"/>
              </a:spcBef>
              <a:spcAft>
                <a:spcPts val="0"/>
              </a:spcAft>
              <a:buSzPts val="1328"/>
              <a:buChar char="●"/>
            </a:pPr>
            <a:r>
              <a:rPr i="1" lang="en" sz="1327"/>
              <a:t>Moran, WY</a:t>
            </a:r>
            <a:endParaRPr i="1" sz="1327"/>
          </a:p>
          <a:p>
            <a:pPr indent="-312896" lvl="0" marL="457200" rtl="0" algn="l">
              <a:lnSpc>
                <a:spcPct val="100000"/>
              </a:lnSpc>
              <a:spcBef>
                <a:spcPts val="0"/>
              </a:spcBef>
              <a:spcAft>
                <a:spcPts val="0"/>
              </a:spcAft>
              <a:buSzPts val="1328"/>
              <a:buChar char="●"/>
            </a:pPr>
            <a:r>
              <a:rPr i="1" lang="en" sz="1327"/>
              <a:t>Trucks, Snowmobiles, Horses</a:t>
            </a:r>
            <a:endParaRPr i="1" sz="1327"/>
          </a:p>
          <a:p>
            <a:pPr indent="-312896" lvl="0" marL="457200" rtl="0" algn="l">
              <a:lnSpc>
                <a:spcPct val="100000"/>
              </a:lnSpc>
              <a:spcBef>
                <a:spcPts val="0"/>
              </a:spcBef>
              <a:spcAft>
                <a:spcPts val="0"/>
              </a:spcAft>
              <a:buSzPts val="1328"/>
              <a:buChar char="●"/>
            </a:pPr>
            <a:r>
              <a:rPr i="1" lang="en" sz="1327"/>
              <a:t>30 min FaceTime interview</a:t>
            </a:r>
            <a:endParaRPr i="1" sz="1327"/>
          </a:p>
        </p:txBody>
      </p:sp>
      <p:pic>
        <p:nvPicPr>
          <p:cNvPr id="168" name="Google Shape;168;p27"/>
          <p:cNvPicPr preferRelativeResize="0"/>
          <p:nvPr/>
        </p:nvPicPr>
        <p:blipFill rotWithShape="1">
          <a:blip r:embed="rId4">
            <a:alphaModFix/>
          </a:blip>
          <a:srcRect b="0" l="0" r="6585" t="0"/>
          <a:stretch/>
        </p:blipFill>
        <p:spPr>
          <a:xfrm>
            <a:off x="752487" y="453825"/>
            <a:ext cx="3052125" cy="2546399"/>
          </a:xfrm>
          <a:prstGeom prst="rect">
            <a:avLst/>
          </a:prstGeom>
          <a:noFill/>
          <a:ln>
            <a:noFill/>
          </a:ln>
        </p:spPr>
      </p:pic>
      <p:sp>
        <p:nvSpPr>
          <p:cNvPr id="169" name="Google Shape;169;p27"/>
          <p:cNvSpPr txBox="1"/>
          <p:nvPr>
            <p:ph idx="2" type="body"/>
          </p:nvPr>
        </p:nvSpPr>
        <p:spPr>
          <a:xfrm>
            <a:off x="4946550" y="724200"/>
            <a:ext cx="3837000" cy="3695100"/>
          </a:xfrm>
          <a:prstGeom prst="rect">
            <a:avLst/>
          </a:prstGeom>
        </p:spPr>
        <p:txBody>
          <a:bodyPr anchorCtr="0" anchor="ctr" bIns="91425" lIns="91425" spcFirstLastPara="1" rIns="91425" wrap="square" tIns="91425">
            <a:normAutofit fontScale="77500" lnSpcReduction="20000"/>
          </a:bodyPr>
          <a:lstStyle/>
          <a:p>
            <a:pPr indent="0" lvl="0" marL="0" rtl="0" algn="l">
              <a:spcBef>
                <a:spcPts val="0"/>
              </a:spcBef>
              <a:spcAft>
                <a:spcPts val="0"/>
              </a:spcAft>
              <a:buNone/>
            </a:pPr>
            <a:r>
              <a:rPr lang="en"/>
              <a:t>“Our employees drive to and from a nearby ski resort to pick up and drop off guests every day. They drive around 200 miles per day.”</a:t>
            </a:r>
            <a:endParaRPr/>
          </a:p>
          <a:p>
            <a:pPr indent="0" lvl="0" marL="0" rtl="0" algn="l">
              <a:spcBef>
                <a:spcPts val="1200"/>
              </a:spcBef>
              <a:spcAft>
                <a:spcPts val="0"/>
              </a:spcAft>
              <a:buNone/>
            </a:pPr>
            <a:r>
              <a:t/>
            </a:r>
            <a:endParaRPr i="1" u="sng"/>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This corporation spends a significant amount of resources transporting customers to and from their property.</a:t>
            </a:r>
            <a:endParaRPr/>
          </a:p>
          <a:p>
            <a:pPr indent="0" lvl="0" marL="0" rtl="0" algn="l">
              <a:spcBef>
                <a:spcPts val="1200"/>
              </a:spcBef>
              <a:spcAft>
                <a:spcPts val="0"/>
              </a:spcAft>
              <a:buNone/>
            </a:pPr>
            <a:r>
              <a:t/>
            </a:r>
            <a:endParaRPr b="1"/>
          </a:p>
          <a:p>
            <a:pPr indent="0" lvl="0" marL="0" rtl="0" algn="l">
              <a:spcBef>
                <a:spcPts val="1200"/>
              </a:spcBef>
              <a:spcAft>
                <a:spcPts val="0"/>
              </a:spcAft>
              <a:buNone/>
            </a:pPr>
            <a:r>
              <a:rPr b="1" lang="en"/>
              <a:t>Need: Demonstrate commitment towards sustainability to guests.</a:t>
            </a:r>
            <a:endParaRPr b="1"/>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Analysis of Findings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9"/>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James</a:t>
            </a:r>
            <a:endParaRPr/>
          </a:p>
        </p:txBody>
      </p:sp>
      <p:sp>
        <p:nvSpPr>
          <p:cNvPr id="180" name="Google Shape;180;p29"/>
          <p:cNvSpPr/>
          <p:nvPr/>
        </p:nvSpPr>
        <p:spPr>
          <a:xfrm>
            <a:off x="5184563" y="37642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Unsure</a:t>
            </a:r>
            <a:r>
              <a:rPr lang="en" sz="700">
                <a:latin typeface="Proxima Nova"/>
                <a:ea typeface="Proxima Nova"/>
                <a:cs typeface="Proxima Nova"/>
                <a:sym typeface="Proxima Nova"/>
              </a:rPr>
              <a:t> about what more to do in terms of reducing carbon or how to even do that.</a:t>
            </a:r>
            <a:endParaRPr sz="700">
              <a:latin typeface="Proxima Nova"/>
              <a:ea typeface="Proxima Nova"/>
              <a:cs typeface="Proxima Nova"/>
              <a:sym typeface="Proxima Nova"/>
            </a:endParaRPr>
          </a:p>
        </p:txBody>
      </p:sp>
      <p:sp>
        <p:nvSpPr>
          <p:cNvPr id="181" name="Google Shape;181;p29"/>
          <p:cNvSpPr/>
          <p:nvPr/>
        </p:nvSpPr>
        <p:spPr>
          <a:xfrm>
            <a:off x="1954275" y="31878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Hesitated with a long pause when thinking about his own personal carbon footprint.</a:t>
            </a:r>
            <a:endParaRPr sz="700">
              <a:latin typeface="Proxima Nova"/>
              <a:ea typeface="Proxima Nova"/>
              <a:cs typeface="Proxima Nova"/>
              <a:sym typeface="Proxima Nova"/>
            </a:endParaRPr>
          </a:p>
        </p:txBody>
      </p:sp>
      <p:sp>
        <p:nvSpPr>
          <p:cNvPr id="182" name="Google Shape;182;p29"/>
          <p:cNvSpPr/>
          <p:nvPr/>
        </p:nvSpPr>
        <p:spPr>
          <a:xfrm>
            <a:off x="6620025" y="81257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to make an impact but I worry about how little it will amount to compared to that of corporations.</a:t>
            </a:r>
            <a:endParaRPr sz="700">
              <a:latin typeface="Proxima Nova"/>
              <a:ea typeface="Proxima Nova"/>
              <a:cs typeface="Proxima Nova"/>
              <a:sym typeface="Proxima Nova"/>
            </a:endParaRPr>
          </a:p>
        </p:txBody>
      </p:sp>
      <p:sp>
        <p:nvSpPr>
          <p:cNvPr id="183" name="Google Shape;183;p29"/>
          <p:cNvSpPr/>
          <p:nvPr/>
        </p:nvSpPr>
        <p:spPr>
          <a:xfrm>
            <a:off x="1705013" y="87560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would care more about my personal carbon footprint if corporations cared more and did more.”</a:t>
            </a:r>
            <a:endParaRPr sz="700">
              <a:latin typeface="Proxima Nova"/>
              <a:ea typeface="Proxima Nova"/>
              <a:cs typeface="Proxima Nova"/>
              <a:sym typeface="Proxima Nova"/>
            </a:endParaRPr>
          </a:p>
        </p:txBody>
      </p:sp>
      <p:sp>
        <p:nvSpPr>
          <p:cNvPr id="184" name="Google Shape;184;p29"/>
          <p:cNvSpPr txBox="1"/>
          <p:nvPr/>
        </p:nvSpPr>
        <p:spPr>
          <a:xfrm>
            <a:off x="3421900"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SAYS</a:t>
            </a:r>
            <a:endParaRPr b="1" sz="1300">
              <a:solidFill>
                <a:srgbClr val="616161"/>
              </a:solidFill>
              <a:latin typeface="Proxima Nova"/>
              <a:ea typeface="Proxima Nova"/>
              <a:cs typeface="Proxima Nova"/>
              <a:sym typeface="Proxima Nova"/>
            </a:endParaRPr>
          </a:p>
        </p:txBody>
      </p:sp>
      <p:sp>
        <p:nvSpPr>
          <p:cNvPr id="185" name="Google Shape;185;p29"/>
          <p:cNvSpPr txBox="1"/>
          <p:nvPr/>
        </p:nvSpPr>
        <p:spPr>
          <a:xfrm>
            <a:off x="4689138"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THINKS</a:t>
            </a:r>
            <a:endParaRPr b="1" sz="1300">
              <a:solidFill>
                <a:srgbClr val="616161"/>
              </a:solidFill>
              <a:latin typeface="Proxima Nova"/>
              <a:ea typeface="Proxima Nova"/>
              <a:cs typeface="Proxima Nova"/>
              <a:sym typeface="Proxima Nova"/>
            </a:endParaRPr>
          </a:p>
        </p:txBody>
      </p:sp>
      <p:sp>
        <p:nvSpPr>
          <p:cNvPr id="186" name="Google Shape;186;p29"/>
          <p:cNvSpPr txBox="1"/>
          <p:nvPr/>
        </p:nvSpPr>
        <p:spPr>
          <a:xfrm>
            <a:off x="3421888" y="2849300"/>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DOES</a:t>
            </a:r>
            <a:endParaRPr b="1" sz="1300">
              <a:solidFill>
                <a:srgbClr val="616161"/>
              </a:solidFill>
              <a:latin typeface="Proxima Nova"/>
              <a:ea typeface="Proxima Nova"/>
              <a:cs typeface="Proxima Nova"/>
              <a:sym typeface="Proxima Nova"/>
            </a:endParaRPr>
          </a:p>
        </p:txBody>
      </p:sp>
      <p:sp>
        <p:nvSpPr>
          <p:cNvPr id="187" name="Google Shape;187;p29"/>
          <p:cNvSpPr txBox="1"/>
          <p:nvPr/>
        </p:nvSpPr>
        <p:spPr>
          <a:xfrm>
            <a:off x="4689138" y="2849288"/>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FEELS</a:t>
            </a:r>
            <a:endParaRPr b="1" sz="1300">
              <a:solidFill>
                <a:srgbClr val="616161"/>
              </a:solidFill>
              <a:latin typeface="Proxima Nova"/>
              <a:ea typeface="Proxima Nova"/>
              <a:cs typeface="Proxima Nova"/>
              <a:sym typeface="Proxima Nova"/>
            </a:endParaRPr>
          </a:p>
        </p:txBody>
      </p:sp>
      <p:sp>
        <p:nvSpPr>
          <p:cNvPr id="188" name="Google Shape;188;p29"/>
          <p:cNvSpPr/>
          <p:nvPr/>
        </p:nvSpPr>
        <p:spPr>
          <a:xfrm>
            <a:off x="6503288" y="339180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Conflicted</a:t>
            </a:r>
            <a:r>
              <a:rPr lang="en" sz="700">
                <a:latin typeface="Proxima Nova"/>
                <a:ea typeface="Proxima Nova"/>
                <a:cs typeface="Proxima Nova"/>
                <a:sym typeface="Proxima Nova"/>
              </a:rPr>
              <a:t> for wanting to do all that he can while knowing that individual impact is not as meaningful.</a:t>
            </a:r>
            <a:endParaRPr b="1" sz="700">
              <a:latin typeface="Proxima Nova"/>
              <a:ea typeface="Proxima Nova"/>
              <a:cs typeface="Proxima Nova"/>
              <a:sym typeface="Proxima Nova"/>
            </a:endParaRPr>
          </a:p>
        </p:txBody>
      </p:sp>
      <p:sp>
        <p:nvSpPr>
          <p:cNvPr id="189" name="Google Shape;189;p29"/>
          <p:cNvSpPr/>
          <p:nvPr/>
        </p:nvSpPr>
        <p:spPr>
          <a:xfrm>
            <a:off x="3229625" y="38272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Frequently compares his day-to-day living experience in SF versus Texas.</a:t>
            </a:r>
            <a:endParaRPr sz="700">
              <a:latin typeface="Proxima Nova"/>
              <a:ea typeface="Proxima Nova"/>
              <a:cs typeface="Proxima Nova"/>
              <a:sym typeface="Proxima Nova"/>
            </a:endParaRPr>
          </a:p>
        </p:txBody>
      </p:sp>
      <p:sp>
        <p:nvSpPr>
          <p:cNvPr id="190" name="Google Shape;190;p29"/>
          <p:cNvSpPr/>
          <p:nvPr/>
        </p:nvSpPr>
        <p:spPr>
          <a:xfrm>
            <a:off x="678925" y="35900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Takes the shuttle with other employees to get to work for the most part.</a:t>
            </a:r>
            <a:endParaRPr sz="700">
              <a:latin typeface="Proxima Nova"/>
              <a:ea typeface="Proxima Nova"/>
              <a:cs typeface="Proxima Nova"/>
              <a:sym typeface="Proxima Nova"/>
            </a:endParaRPr>
          </a:p>
        </p:txBody>
      </p:sp>
      <p:sp>
        <p:nvSpPr>
          <p:cNvPr id="191" name="Google Shape;191;p29"/>
          <p:cNvSpPr/>
          <p:nvPr/>
        </p:nvSpPr>
        <p:spPr>
          <a:xfrm>
            <a:off x="2920775" y="5458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“Being in a city like SF, it’s very nice to be able to do everything by myself, with my own power.”</a:t>
            </a:r>
            <a:endParaRPr sz="700">
              <a:latin typeface="Proxima Nova"/>
              <a:ea typeface="Proxima Nova"/>
              <a:cs typeface="Proxima Nova"/>
              <a:sym typeface="Proxima Nova"/>
            </a:endParaRPr>
          </a:p>
        </p:txBody>
      </p:sp>
      <p:sp>
        <p:nvSpPr>
          <p:cNvPr id="192" name="Google Shape;192;p29"/>
          <p:cNvSpPr/>
          <p:nvPr/>
        </p:nvSpPr>
        <p:spPr>
          <a:xfrm>
            <a:off x="431950" y="6721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“Metrics would make me more aware of my habits and their impact from an emission standpoint.”</a:t>
            </a:r>
            <a:endParaRPr sz="700">
              <a:latin typeface="Proxima Nova"/>
              <a:ea typeface="Proxima Nova"/>
              <a:cs typeface="Proxima Nova"/>
              <a:sym typeface="Proxima Nova"/>
            </a:endParaRPr>
          </a:p>
        </p:txBody>
      </p:sp>
      <p:sp>
        <p:nvSpPr>
          <p:cNvPr id="193" name="Google Shape;193;p29"/>
          <p:cNvSpPr/>
          <p:nvPr/>
        </p:nvSpPr>
        <p:spPr>
          <a:xfrm>
            <a:off x="7924000" y="12072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to be able to get around anywhere without the use of a car, not just in SF.</a:t>
            </a:r>
            <a:endParaRPr sz="700">
              <a:latin typeface="Proxima Nova"/>
              <a:ea typeface="Proxima Nova"/>
              <a:cs typeface="Proxima Nova"/>
              <a:sym typeface="Proxima Nova"/>
            </a:endParaRPr>
          </a:p>
        </p:txBody>
      </p:sp>
      <p:sp>
        <p:nvSpPr>
          <p:cNvPr id="194" name="Google Shape;194;p29"/>
          <p:cNvSpPr/>
          <p:nvPr/>
        </p:nvSpPr>
        <p:spPr>
          <a:xfrm>
            <a:off x="5211775" y="6721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would be more motivated to do better with an awareness of my emission metrics.</a:t>
            </a:r>
            <a:endParaRPr sz="700">
              <a:latin typeface="Proxima Nova"/>
              <a:ea typeface="Proxima Nova"/>
              <a:cs typeface="Proxima Nova"/>
              <a:sym typeface="Proxima Nova"/>
            </a:endParaRPr>
          </a:p>
        </p:txBody>
      </p:sp>
      <p:sp>
        <p:nvSpPr>
          <p:cNvPr id="195" name="Google Shape;195;p29"/>
          <p:cNvSpPr/>
          <p:nvPr/>
        </p:nvSpPr>
        <p:spPr>
          <a:xfrm>
            <a:off x="7822025" y="35900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Empowered</a:t>
            </a:r>
            <a:r>
              <a:rPr lang="en" sz="700">
                <a:latin typeface="Proxima Nova"/>
                <a:ea typeface="Proxima Nova"/>
                <a:cs typeface="Proxima Nova"/>
                <a:sym typeface="Proxima Nova"/>
              </a:rPr>
              <a:t> to be able to get around in SF via walking or biking without needing a car.</a:t>
            </a:r>
            <a:endParaRPr sz="7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Mike</a:t>
            </a:r>
            <a:endParaRPr/>
          </a:p>
        </p:txBody>
      </p:sp>
      <p:sp>
        <p:nvSpPr>
          <p:cNvPr id="201" name="Google Shape;201;p30"/>
          <p:cNvSpPr/>
          <p:nvPr/>
        </p:nvSpPr>
        <p:spPr>
          <a:xfrm>
            <a:off x="6559838" y="33253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Observant towards certain carbon effects.</a:t>
            </a:r>
            <a:endParaRPr sz="700">
              <a:latin typeface="Proxima Nova"/>
              <a:ea typeface="Proxima Nova"/>
              <a:cs typeface="Proxima Nova"/>
              <a:sym typeface="Proxima Nova"/>
            </a:endParaRPr>
          </a:p>
        </p:txBody>
      </p:sp>
      <p:sp>
        <p:nvSpPr>
          <p:cNvPr id="202" name="Google Shape;202;p30"/>
          <p:cNvSpPr/>
          <p:nvPr/>
        </p:nvSpPr>
        <p:spPr>
          <a:xfrm>
            <a:off x="1833950" y="376077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LIves close to the highway in SF.</a:t>
            </a:r>
            <a:endParaRPr sz="700">
              <a:latin typeface="Proxima Nova"/>
              <a:ea typeface="Proxima Nova"/>
              <a:cs typeface="Proxima Nova"/>
              <a:sym typeface="Proxima Nova"/>
            </a:endParaRPr>
          </a:p>
          <a:p>
            <a:pPr indent="0" lvl="0" marL="0" rtl="0" algn="ctr">
              <a:spcBef>
                <a:spcPts val="0"/>
              </a:spcBef>
              <a:spcAft>
                <a:spcPts val="0"/>
              </a:spcAft>
              <a:buNone/>
            </a:pPr>
            <a:r>
              <a:t/>
            </a:r>
            <a:endParaRPr sz="700">
              <a:latin typeface="Proxima Nova"/>
              <a:ea typeface="Proxima Nova"/>
              <a:cs typeface="Proxima Nova"/>
              <a:sym typeface="Proxima Nova"/>
            </a:endParaRPr>
          </a:p>
        </p:txBody>
      </p:sp>
      <p:sp>
        <p:nvSpPr>
          <p:cNvPr id="203" name="Google Shape;203;p30"/>
          <p:cNvSpPr/>
          <p:nvPr/>
        </p:nvSpPr>
        <p:spPr>
          <a:xfrm>
            <a:off x="6637200" y="8772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Unaware of what to do about carbon usage.</a:t>
            </a:r>
            <a:endParaRPr sz="700">
              <a:latin typeface="Proxima Nova"/>
              <a:ea typeface="Proxima Nova"/>
              <a:cs typeface="Proxima Nova"/>
              <a:sym typeface="Proxima Nova"/>
            </a:endParaRPr>
          </a:p>
        </p:txBody>
      </p:sp>
      <p:sp>
        <p:nvSpPr>
          <p:cNvPr id="204" name="Google Shape;204;p30"/>
          <p:cNvSpPr/>
          <p:nvPr/>
        </p:nvSpPr>
        <p:spPr>
          <a:xfrm>
            <a:off x="528675" y="35112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Best experience is 280 b/c it is scenic, open, not dodging cars</a:t>
            </a:r>
            <a:endParaRPr sz="700">
              <a:latin typeface="Proxima Nova"/>
              <a:ea typeface="Proxima Nova"/>
              <a:cs typeface="Proxima Nova"/>
              <a:sym typeface="Proxima Nova"/>
            </a:endParaRPr>
          </a:p>
          <a:p>
            <a:pPr indent="0" lvl="0" marL="0" rtl="0" algn="ctr">
              <a:spcBef>
                <a:spcPts val="0"/>
              </a:spcBef>
              <a:spcAft>
                <a:spcPts val="0"/>
              </a:spcAft>
              <a:buNone/>
            </a:pPr>
            <a:r>
              <a:t/>
            </a:r>
            <a:endParaRPr sz="700">
              <a:latin typeface="Proxima Nova"/>
              <a:ea typeface="Proxima Nova"/>
              <a:cs typeface="Proxima Nova"/>
              <a:sym typeface="Proxima Nova"/>
            </a:endParaRPr>
          </a:p>
        </p:txBody>
      </p:sp>
      <p:sp>
        <p:nvSpPr>
          <p:cNvPr id="205" name="Google Shape;205;p30"/>
          <p:cNvSpPr txBox="1"/>
          <p:nvPr/>
        </p:nvSpPr>
        <p:spPr>
          <a:xfrm>
            <a:off x="3421900"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SAYS</a:t>
            </a:r>
            <a:endParaRPr b="1" sz="1300">
              <a:solidFill>
                <a:srgbClr val="616161"/>
              </a:solidFill>
              <a:latin typeface="Proxima Nova"/>
              <a:ea typeface="Proxima Nova"/>
              <a:cs typeface="Proxima Nova"/>
              <a:sym typeface="Proxima Nova"/>
            </a:endParaRPr>
          </a:p>
        </p:txBody>
      </p:sp>
      <p:sp>
        <p:nvSpPr>
          <p:cNvPr id="206" name="Google Shape;206;p30"/>
          <p:cNvSpPr txBox="1"/>
          <p:nvPr/>
        </p:nvSpPr>
        <p:spPr>
          <a:xfrm>
            <a:off x="4689138"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THINKS</a:t>
            </a:r>
            <a:endParaRPr b="1" sz="1300">
              <a:solidFill>
                <a:srgbClr val="616161"/>
              </a:solidFill>
              <a:latin typeface="Proxima Nova"/>
              <a:ea typeface="Proxima Nova"/>
              <a:cs typeface="Proxima Nova"/>
              <a:sym typeface="Proxima Nova"/>
            </a:endParaRPr>
          </a:p>
        </p:txBody>
      </p:sp>
      <p:sp>
        <p:nvSpPr>
          <p:cNvPr id="207" name="Google Shape;207;p30"/>
          <p:cNvSpPr txBox="1"/>
          <p:nvPr/>
        </p:nvSpPr>
        <p:spPr>
          <a:xfrm>
            <a:off x="3421888" y="2849300"/>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DOES</a:t>
            </a:r>
            <a:endParaRPr b="1" sz="1300">
              <a:solidFill>
                <a:srgbClr val="616161"/>
              </a:solidFill>
              <a:latin typeface="Proxima Nova"/>
              <a:ea typeface="Proxima Nova"/>
              <a:cs typeface="Proxima Nova"/>
              <a:sym typeface="Proxima Nova"/>
            </a:endParaRPr>
          </a:p>
        </p:txBody>
      </p:sp>
      <p:sp>
        <p:nvSpPr>
          <p:cNvPr id="208" name="Google Shape;208;p30"/>
          <p:cNvSpPr txBox="1"/>
          <p:nvPr/>
        </p:nvSpPr>
        <p:spPr>
          <a:xfrm>
            <a:off x="4689138" y="2849288"/>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FEELS</a:t>
            </a:r>
            <a:endParaRPr b="1" sz="1300">
              <a:solidFill>
                <a:srgbClr val="616161"/>
              </a:solidFill>
              <a:latin typeface="Proxima Nova"/>
              <a:ea typeface="Proxima Nova"/>
              <a:cs typeface="Proxima Nova"/>
              <a:sym typeface="Proxima Nova"/>
            </a:endParaRPr>
          </a:p>
        </p:txBody>
      </p:sp>
      <p:sp>
        <p:nvSpPr>
          <p:cNvPr id="209" name="Google Shape;209;p30"/>
          <p:cNvSpPr/>
          <p:nvPr/>
        </p:nvSpPr>
        <p:spPr>
          <a:xfrm>
            <a:off x="2798475" y="48737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“Our culture doesn’t really acknowledge carbon usage.”</a:t>
            </a:r>
            <a:endParaRPr sz="700">
              <a:latin typeface="Proxima Nova"/>
              <a:ea typeface="Proxima Nova"/>
              <a:cs typeface="Proxima Nova"/>
              <a:sym typeface="Proxima Nova"/>
            </a:endParaRPr>
          </a:p>
          <a:p>
            <a:pPr indent="0" lvl="0" marL="0" rtl="0" algn="ctr">
              <a:spcBef>
                <a:spcPts val="0"/>
              </a:spcBef>
              <a:spcAft>
                <a:spcPts val="0"/>
              </a:spcAft>
              <a:buNone/>
            </a:pPr>
            <a:r>
              <a:t/>
            </a:r>
            <a:endParaRPr sz="700">
              <a:latin typeface="Proxima Nova"/>
              <a:ea typeface="Proxima Nova"/>
              <a:cs typeface="Proxima Nova"/>
              <a:sym typeface="Proxima Nova"/>
            </a:endParaRPr>
          </a:p>
        </p:txBody>
      </p:sp>
      <p:sp>
        <p:nvSpPr>
          <p:cNvPr id="210" name="Google Shape;210;p30"/>
          <p:cNvSpPr/>
          <p:nvPr/>
        </p:nvSpPr>
        <p:spPr>
          <a:xfrm>
            <a:off x="1663563" y="104277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do a lot of little things to be more sustainable, like turning off the lights”</a:t>
            </a:r>
            <a:endParaRPr sz="700">
              <a:latin typeface="Proxima Nova"/>
              <a:ea typeface="Proxima Nova"/>
              <a:cs typeface="Proxima Nova"/>
              <a:sym typeface="Proxima Nova"/>
            </a:endParaRPr>
          </a:p>
          <a:p>
            <a:pPr indent="0" lvl="0" marL="0" rtl="0" algn="ctr">
              <a:spcBef>
                <a:spcPts val="0"/>
              </a:spcBef>
              <a:spcAft>
                <a:spcPts val="0"/>
              </a:spcAft>
              <a:buNone/>
            </a:pPr>
            <a:r>
              <a:t/>
            </a:r>
            <a:endParaRPr sz="700">
              <a:latin typeface="Proxima Nova"/>
              <a:ea typeface="Proxima Nova"/>
              <a:cs typeface="Proxima Nova"/>
              <a:sym typeface="Proxima Nova"/>
            </a:endParaRPr>
          </a:p>
        </p:txBody>
      </p:sp>
      <p:sp>
        <p:nvSpPr>
          <p:cNvPr id="211" name="Google Shape;211;p30"/>
          <p:cNvSpPr/>
          <p:nvPr/>
        </p:nvSpPr>
        <p:spPr>
          <a:xfrm>
            <a:off x="7881200" y="12194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Spends a lot of money on gas.</a:t>
            </a:r>
            <a:endParaRPr sz="700">
              <a:latin typeface="Proxima Nova"/>
              <a:ea typeface="Proxima Nova"/>
              <a:cs typeface="Proxima Nova"/>
              <a:sym typeface="Proxima Nova"/>
            </a:endParaRPr>
          </a:p>
        </p:txBody>
      </p:sp>
      <p:sp>
        <p:nvSpPr>
          <p:cNvPr id="212" name="Google Shape;212;p30"/>
          <p:cNvSpPr/>
          <p:nvPr/>
        </p:nvSpPr>
        <p:spPr>
          <a:xfrm>
            <a:off x="5178250" y="4150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Sustainability is important.</a:t>
            </a:r>
            <a:endParaRPr sz="700">
              <a:latin typeface="Proxima Nova"/>
              <a:ea typeface="Proxima Nova"/>
              <a:cs typeface="Proxima Nova"/>
              <a:sym typeface="Proxima Nova"/>
            </a:endParaRPr>
          </a:p>
        </p:txBody>
      </p:sp>
      <p:sp>
        <p:nvSpPr>
          <p:cNvPr id="213" name="Google Shape;213;p30"/>
          <p:cNvSpPr/>
          <p:nvPr/>
        </p:nvSpPr>
        <p:spPr>
          <a:xfrm>
            <a:off x="7918500" y="351600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Sad that society doesn’t do enough.</a:t>
            </a:r>
            <a:endParaRPr sz="700">
              <a:latin typeface="Proxima Nova"/>
              <a:ea typeface="Proxima Nova"/>
              <a:cs typeface="Proxima Nova"/>
              <a:sym typeface="Proxima Nova"/>
            </a:endParaRPr>
          </a:p>
        </p:txBody>
      </p:sp>
      <p:sp>
        <p:nvSpPr>
          <p:cNvPr id="214" name="Google Shape;214;p30"/>
          <p:cNvSpPr/>
          <p:nvPr/>
        </p:nvSpPr>
        <p:spPr>
          <a:xfrm>
            <a:off x="5178250" y="38033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Considerate about the environmental impacts.</a:t>
            </a:r>
            <a:endParaRPr sz="700">
              <a:latin typeface="Proxima Nova"/>
              <a:ea typeface="Proxima Nova"/>
              <a:cs typeface="Proxima Nova"/>
              <a:sym typeface="Proxima Nova"/>
            </a:endParaRPr>
          </a:p>
        </p:txBody>
      </p:sp>
      <p:sp>
        <p:nvSpPr>
          <p:cNvPr id="215" name="Google Shape;215;p30"/>
          <p:cNvSpPr/>
          <p:nvPr/>
        </p:nvSpPr>
        <p:spPr>
          <a:xfrm>
            <a:off x="3240150" y="3560250"/>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Donates via corporate matching.</a:t>
            </a:r>
            <a:endParaRPr sz="700">
              <a:latin typeface="Proxima Nova"/>
              <a:ea typeface="Proxima Nova"/>
              <a:cs typeface="Proxima Nova"/>
              <a:sym typeface="Proxima Nova"/>
            </a:endParaRPr>
          </a:p>
        </p:txBody>
      </p:sp>
      <p:sp>
        <p:nvSpPr>
          <p:cNvPr id="216" name="Google Shape;216;p30"/>
          <p:cNvSpPr/>
          <p:nvPr/>
        </p:nvSpPr>
        <p:spPr>
          <a:xfrm>
            <a:off x="668400" y="3188775"/>
            <a:ext cx="921600" cy="9027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Pays for the cheaper flight option, ambivalent of the carbon.</a:t>
            </a:r>
            <a:endParaRPr sz="700">
              <a:latin typeface="Proxima Nova"/>
              <a:ea typeface="Proxima Nova"/>
              <a:cs typeface="Proxima Nova"/>
              <a:sym typeface="Proxima Nova"/>
            </a:endParaRPr>
          </a:p>
          <a:p>
            <a:pPr indent="0" lvl="0" marL="0" rtl="0" algn="ctr">
              <a:spcBef>
                <a:spcPts val="0"/>
              </a:spcBef>
              <a:spcAft>
                <a:spcPts val="0"/>
              </a:spcAft>
              <a:buNone/>
            </a:pPr>
            <a:r>
              <a:t/>
            </a:r>
            <a:endParaRPr sz="7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Tensions, Contradictions, Surprises</a:t>
            </a:r>
            <a:endParaRPr/>
          </a:p>
        </p:txBody>
      </p:sp>
      <p:sp>
        <p:nvSpPr>
          <p:cNvPr id="222" name="Google Shape;222;p31"/>
          <p:cNvSpPr/>
          <p:nvPr/>
        </p:nvSpPr>
        <p:spPr>
          <a:xfrm>
            <a:off x="214425" y="1178300"/>
            <a:ext cx="2717700" cy="363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1"/>
          <p:cNvSpPr/>
          <p:nvPr/>
        </p:nvSpPr>
        <p:spPr>
          <a:xfrm>
            <a:off x="3213150" y="1171350"/>
            <a:ext cx="2717700" cy="36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1"/>
          <p:cNvSpPr/>
          <p:nvPr/>
        </p:nvSpPr>
        <p:spPr>
          <a:xfrm>
            <a:off x="6211875" y="1171350"/>
            <a:ext cx="2717700" cy="36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1"/>
          <p:cNvSpPr txBox="1"/>
          <p:nvPr>
            <p:ph idx="1" type="body"/>
          </p:nvPr>
        </p:nvSpPr>
        <p:spPr>
          <a:xfrm>
            <a:off x="214425" y="1178300"/>
            <a:ext cx="2717700" cy="3266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Tensions</a:t>
            </a:r>
            <a:endParaRPr b="1" sz="1500"/>
          </a:p>
          <a:p>
            <a:pPr indent="-311150" lvl="0" marL="457200" rtl="0" algn="l">
              <a:spcBef>
                <a:spcPts val="1200"/>
              </a:spcBef>
              <a:spcAft>
                <a:spcPts val="0"/>
              </a:spcAft>
              <a:buSzPts val="1300"/>
              <a:buChar char="●"/>
            </a:pPr>
            <a:r>
              <a:rPr lang="en" sz="1300"/>
              <a:t>People are aware of tools such as the Google Flights carbon emissions calculator but do not alter decision making based on it.</a:t>
            </a:r>
            <a:endParaRPr sz="1300"/>
          </a:p>
          <a:p>
            <a:pPr indent="0" lvl="0" marL="0" rtl="0" algn="l">
              <a:spcBef>
                <a:spcPts val="1200"/>
              </a:spcBef>
              <a:spcAft>
                <a:spcPts val="1200"/>
              </a:spcAft>
              <a:buNone/>
            </a:pPr>
            <a:r>
              <a:t/>
            </a:r>
            <a:endParaRPr sz="1500"/>
          </a:p>
        </p:txBody>
      </p:sp>
      <p:sp>
        <p:nvSpPr>
          <p:cNvPr id="226" name="Google Shape;226;p31"/>
          <p:cNvSpPr txBox="1"/>
          <p:nvPr>
            <p:ph idx="1" type="body"/>
          </p:nvPr>
        </p:nvSpPr>
        <p:spPr>
          <a:xfrm>
            <a:off x="3213150" y="1178300"/>
            <a:ext cx="2717700" cy="30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Contradictions</a:t>
            </a:r>
            <a:endParaRPr b="1" sz="1500"/>
          </a:p>
          <a:p>
            <a:pPr indent="-311150" lvl="0" marL="457200" rtl="0" algn="l">
              <a:spcBef>
                <a:spcPts val="1200"/>
              </a:spcBef>
              <a:spcAft>
                <a:spcPts val="0"/>
              </a:spcAft>
              <a:buSzPts val="1300"/>
              <a:buChar char="●"/>
            </a:pPr>
            <a:r>
              <a:rPr lang="en" sz="1300"/>
              <a:t>People want to do more from an individual standpoint despite knowing that their impact is much lower than that of large corporations.</a:t>
            </a:r>
            <a:endParaRPr sz="1300"/>
          </a:p>
          <a:p>
            <a:pPr indent="-311150" lvl="0" marL="457200" rtl="0" algn="l">
              <a:spcBef>
                <a:spcPts val="0"/>
              </a:spcBef>
              <a:spcAft>
                <a:spcPts val="0"/>
              </a:spcAft>
              <a:buSzPts val="1300"/>
              <a:buChar char="●"/>
            </a:pPr>
            <a:r>
              <a:rPr lang="en" sz="1300"/>
              <a:t>People care about their carbon footprint but drive poor fuel economy gasoline cars.</a:t>
            </a:r>
            <a:endParaRPr sz="1500"/>
          </a:p>
        </p:txBody>
      </p:sp>
      <p:sp>
        <p:nvSpPr>
          <p:cNvPr id="227" name="Google Shape;227;p31"/>
          <p:cNvSpPr txBox="1"/>
          <p:nvPr>
            <p:ph idx="1" type="body"/>
          </p:nvPr>
        </p:nvSpPr>
        <p:spPr>
          <a:xfrm>
            <a:off x="6211875" y="1178300"/>
            <a:ext cx="2717700" cy="3493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Surprises</a:t>
            </a:r>
            <a:endParaRPr b="1" sz="1500"/>
          </a:p>
          <a:p>
            <a:pPr indent="-311150" lvl="0" marL="457200" rtl="0" algn="l">
              <a:spcBef>
                <a:spcPts val="1200"/>
              </a:spcBef>
              <a:spcAft>
                <a:spcPts val="0"/>
              </a:spcAft>
              <a:buSzPts val="1300"/>
              <a:buChar char="●"/>
            </a:pPr>
            <a:r>
              <a:rPr lang="en" sz="1300"/>
              <a:t>People are cognizant of small habits that help them live a more environmentally sustainable life.</a:t>
            </a:r>
            <a:endParaRPr sz="1300"/>
          </a:p>
          <a:p>
            <a:pPr indent="-311150" lvl="0" marL="457200" rtl="0" algn="l">
              <a:spcBef>
                <a:spcPts val="0"/>
              </a:spcBef>
              <a:spcAft>
                <a:spcPts val="0"/>
              </a:spcAft>
              <a:buSzPts val="1300"/>
              <a:buChar char="●"/>
            </a:pPr>
            <a:r>
              <a:rPr lang="en" sz="1300"/>
              <a:t>People that reverse commute between SF and Palo Alto do not carpool.</a:t>
            </a:r>
            <a:endParaRPr sz="1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Inferences, Conclusions, Questions</a:t>
            </a:r>
            <a:endParaRPr/>
          </a:p>
          <a:p>
            <a:pPr indent="0" lvl="0" marL="0" rtl="0" algn="l">
              <a:spcBef>
                <a:spcPts val="0"/>
              </a:spcBef>
              <a:spcAft>
                <a:spcPts val="0"/>
              </a:spcAft>
              <a:buNone/>
            </a:pPr>
            <a:r>
              <a:t/>
            </a:r>
            <a:endParaRPr/>
          </a:p>
        </p:txBody>
      </p:sp>
      <p:sp>
        <p:nvSpPr>
          <p:cNvPr id="233" name="Google Shape;233;p32"/>
          <p:cNvSpPr/>
          <p:nvPr/>
        </p:nvSpPr>
        <p:spPr>
          <a:xfrm>
            <a:off x="214425" y="1178300"/>
            <a:ext cx="2717700" cy="36354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3213150" y="1171350"/>
            <a:ext cx="2717700" cy="36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6211875" y="1171350"/>
            <a:ext cx="2717700" cy="36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txBox="1"/>
          <p:nvPr>
            <p:ph idx="1" type="body"/>
          </p:nvPr>
        </p:nvSpPr>
        <p:spPr>
          <a:xfrm>
            <a:off x="214425" y="1178300"/>
            <a:ext cx="2717700" cy="3266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Inferences</a:t>
            </a:r>
            <a:endParaRPr b="1" sz="1500"/>
          </a:p>
          <a:p>
            <a:pPr indent="-311150" lvl="0" marL="457200" rtl="0" algn="l">
              <a:spcBef>
                <a:spcPts val="1200"/>
              </a:spcBef>
              <a:spcAft>
                <a:spcPts val="0"/>
              </a:spcAft>
              <a:buSzPts val="1300"/>
              <a:buChar char="●"/>
            </a:pPr>
            <a:r>
              <a:rPr lang="en" sz="1300"/>
              <a:t>Understanding carbon emissions doesn’t make sense in absolute terms.</a:t>
            </a:r>
            <a:endParaRPr sz="1300"/>
          </a:p>
        </p:txBody>
      </p:sp>
      <p:sp>
        <p:nvSpPr>
          <p:cNvPr id="237" name="Google Shape;237;p32"/>
          <p:cNvSpPr txBox="1"/>
          <p:nvPr>
            <p:ph idx="1" type="body"/>
          </p:nvPr>
        </p:nvSpPr>
        <p:spPr>
          <a:xfrm>
            <a:off x="3213150" y="1178300"/>
            <a:ext cx="2717700" cy="30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Conclusions</a:t>
            </a:r>
            <a:endParaRPr b="1" sz="1500"/>
          </a:p>
          <a:p>
            <a:pPr indent="-311150" lvl="0" marL="457200" rtl="0" algn="l">
              <a:spcBef>
                <a:spcPts val="1200"/>
              </a:spcBef>
              <a:spcAft>
                <a:spcPts val="0"/>
              </a:spcAft>
              <a:buSzPts val="1300"/>
              <a:buChar char="●"/>
            </a:pPr>
            <a:r>
              <a:rPr lang="en" sz="1300"/>
              <a:t>There is both a individual and corporate desire to track emissions stemming from transportation.</a:t>
            </a:r>
            <a:endParaRPr sz="1300"/>
          </a:p>
        </p:txBody>
      </p:sp>
      <p:sp>
        <p:nvSpPr>
          <p:cNvPr id="238" name="Google Shape;238;p32"/>
          <p:cNvSpPr txBox="1"/>
          <p:nvPr>
            <p:ph idx="1" type="body"/>
          </p:nvPr>
        </p:nvSpPr>
        <p:spPr>
          <a:xfrm>
            <a:off x="6211875" y="1178300"/>
            <a:ext cx="2717700" cy="3493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t>Questions</a:t>
            </a:r>
            <a:endParaRPr b="1" sz="1500"/>
          </a:p>
          <a:p>
            <a:pPr indent="-311150" lvl="0" marL="457200" rtl="0" algn="l">
              <a:spcBef>
                <a:spcPts val="1200"/>
              </a:spcBef>
              <a:spcAft>
                <a:spcPts val="0"/>
              </a:spcAft>
              <a:buSzPts val="1300"/>
              <a:buChar char="●"/>
            </a:pPr>
            <a:r>
              <a:rPr lang="en" sz="1300"/>
              <a:t>What might make people more aware of the carbon usage of their commutes?</a:t>
            </a:r>
            <a:endParaRPr sz="1300"/>
          </a:p>
          <a:p>
            <a:pPr indent="-311150" lvl="0" marL="457200" rtl="0" algn="l">
              <a:spcBef>
                <a:spcPts val="0"/>
              </a:spcBef>
              <a:spcAft>
                <a:spcPts val="0"/>
              </a:spcAft>
              <a:buSzPts val="1300"/>
              <a:buChar char="●"/>
            </a:pPr>
            <a:r>
              <a:rPr lang="en" sz="1300"/>
              <a:t>What type of tool would one use to track their carbon usage?</a:t>
            </a:r>
            <a:endParaRPr sz="1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3"/>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a:t>
            </a:r>
            <a:endParaRPr/>
          </a:p>
        </p:txBody>
      </p:sp>
      <p:sp>
        <p:nvSpPr>
          <p:cNvPr id="244" name="Google Shape;244;p33"/>
          <p:cNvSpPr txBox="1"/>
          <p:nvPr>
            <p:ph idx="4294967295"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Through all of this we learned that…</a:t>
            </a:r>
            <a:endParaRPr/>
          </a:p>
          <a:p>
            <a:pPr indent="-342900" lvl="0" marL="457200" rtl="0" algn="l">
              <a:spcBef>
                <a:spcPts val="1200"/>
              </a:spcBef>
              <a:spcAft>
                <a:spcPts val="0"/>
              </a:spcAft>
              <a:buSzPts val="1800"/>
              <a:buChar char="●"/>
            </a:pPr>
            <a:r>
              <a:rPr lang="en"/>
              <a:t>Observing carbon emissions and footprint in a relative way are </a:t>
            </a:r>
            <a:r>
              <a:rPr lang="en"/>
              <a:t>important.</a:t>
            </a:r>
            <a:endParaRPr/>
          </a:p>
          <a:p>
            <a:pPr indent="-342900" lvl="0" marL="457200" rtl="0" algn="l">
              <a:spcBef>
                <a:spcPts val="0"/>
              </a:spcBef>
              <a:spcAft>
                <a:spcPts val="0"/>
              </a:spcAft>
              <a:buSzPts val="1800"/>
              <a:buChar char="●"/>
            </a:pPr>
            <a:r>
              <a:rPr lang="en"/>
              <a:t>Companies are more </a:t>
            </a:r>
            <a:r>
              <a:rPr lang="en"/>
              <a:t>conscious</a:t>
            </a:r>
            <a:r>
              <a:rPr lang="en"/>
              <a:t> of their carbon footprints and willing to spend to reduce it.</a:t>
            </a:r>
            <a:endParaRPr/>
          </a:p>
          <a:p>
            <a:pPr indent="-342900" lvl="0" marL="457200" rtl="0" algn="l">
              <a:spcBef>
                <a:spcPts val="0"/>
              </a:spcBef>
              <a:spcAft>
                <a:spcPts val="0"/>
              </a:spcAft>
              <a:buSzPts val="1800"/>
              <a:buChar char="●"/>
            </a:pPr>
            <a:r>
              <a:rPr lang="en"/>
              <a:t>Young people maintain environmentally sustainable habits.</a:t>
            </a:r>
            <a:endParaRPr/>
          </a:p>
          <a:p>
            <a:pPr indent="-342900" lvl="0" marL="457200" rtl="0" algn="l">
              <a:spcBef>
                <a:spcPts val="0"/>
              </a:spcBef>
              <a:spcAft>
                <a:spcPts val="0"/>
              </a:spcAft>
              <a:buSzPts val="1800"/>
              <a:buChar char="●"/>
            </a:pPr>
            <a:r>
              <a:rPr lang="en"/>
              <a:t>Economic decision making for individuals is not swayed by social cost of carbon.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1" type="body"/>
          </p:nvPr>
        </p:nvSpPr>
        <p:spPr>
          <a:xfrm>
            <a:off x="6982225" y="1152475"/>
            <a:ext cx="1764000" cy="3416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a:p>
            <a:pPr indent="0" lvl="0" marL="0" rtl="0" algn="ctr">
              <a:spcBef>
                <a:spcPts val="1200"/>
              </a:spcBef>
              <a:spcAft>
                <a:spcPts val="0"/>
              </a:spcAft>
              <a:buNone/>
            </a:pPr>
            <a:r>
              <a:rPr b="1" lang="en"/>
              <a:t>Jack C.</a:t>
            </a:r>
            <a:endParaRPr b="1"/>
          </a:p>
          <a:p>
            <a:pPr indent="0" lvl="0" marL="0" rtl="0" algn="ctr">
              <a:spcBef>
                <a:spcPts val="0"/>
              </a:spcBef>
              <a:spcAft>
                <a:spcPts val="0"/>
              </a:spcAft>
              <a:buNone/>
            </a:pPr>
            <a:r>
              <a:rPr lang="en"/>
              <a:t>Senior</a:t>
            </a:r>
            <a:endParaRPr/>
          </a:p>
          <a:p>
            <a:pPr indent="0" lvl="0" marL="0" rtl="0" algn="ctr">
              <a:spcBef>
                <a:spcPts val="0"/>
              </a:spcBef>
              <a:spcAft>
                <a:spcPts val="0"/>
              </a:spcAft>
              <a:buNone/>
            </a:pPr>
            <a:r>
              <a:rPr lang="en"/>
              <a:t>CS</a:t>
            </a:r>
            <a:endParaRPr/>
          </a:p>
          <a:p>
            <a:pPr indent="0" lvl="0" marL="0" rtl="0" algn="ctr">
              <a:spcBef>
                <a:spcPts val="0"/>
              </a:spcBef>
              <a:spcAft>
                <a:spcPts val="0"/>
              </a:spcAft>
              <a:buNone/>
            </a:pPr>
            <a:r>
              <a:rPr lang="en"/>
              <a:t>Boca Raton, FL</a:t>
            </a:r>
            <a:endParaRPr/>
          </a:p>
        </p:txBody>
      </p:sp>
      <p:sp>
        <p:nvSpPr>
          <p:cNvPr id="78" name="Google Shape;78;p16"/>
          <p:cNvSpPr txBox="1"/>
          <p:nvPr>
            <p:ph idx="1" type="body"/>
          </p:nvPr>
        </p:nvSpPr>
        <p:spPr>
          <a:xfrm>
            <a:off x="311700" y="1152475"/>
            <a:ext cx="1764000" cy="3416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t>Jiwon L.</a:t>
            </a:r>
            <a:endParaRPr b="1"/>
          </a:p>
          <a:p>
            <a:pPr indent="0" lvl="0" marL="0" rtl="0" algn="ctr">
              <a:spcBef>
                <a:spcPts val="0"/>
              </a:spcBef>
              <a:spcAft>
                <a:spcPts val="0"/>
              </a:spcAft>
              <a:buNone/>
            </a:pPr>
            <a:r>
              <a:rPr lang="en"/>
              <a:t>Senior</a:t>
            </a:r>
            <a:endParaRPr/>
          </a:p>
          <a:p>
            <a:pPr indent="0" lvl="0" marL="0" rtl="0" algn="ctr">
              <a:spcBef>
                <a:spcPts val="0"/>
              </a:spcBef>
              <a:spcAft>
                <a:spcPts val="0"/>
              </a:spcAft>
              <a:buNone/>
            </a:pPr>
            <a:r>
              <a:rPr lang="en"/>
              <a:t>CS</a:t>
            </a:r>
            <a:endParaRPr/>
          </a:p>
          <a:p>
            <a:pPr indent="0" lvl="0" marL="0" rtl="0" algn="ctr">
              <a:spcBef>
                <a:spcPts val="0"/>
              </a:spcBef>
              <a:spcAft>
                <a:spcPts val="0"/>
              </a:spcAft>
              <a:buNone/>
            </a:pPr>
            <a:r>
              <a:rPr lang="en"/>
              <a:t>Houston, TX</a:t>
            </a:r>
            <a:endParaRPr/>
          </a:p>
        </p:txBody>
      </p:sp>
      <p:sp>
        <p:nvSpPr>
          <p:cNvPr id="79" name="Google Shape;79;p16"/>
          <p:cNvSpPr txBox="1"/>
          <p:nvPr>
            <p:ph idx="1" type="body"/>
          </p:nvPr>
        </p:nvSpPr>
        <p:spPr>
          <a:xfrm>
            <a:off x="2535200" y="1152475"/>
            <a:ext cx="1764000" cy="3416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rPr b="1" lang="en"/>
              <a:t>Adi S.</a:t>
            </a:r>
            <a:endParaRPr b="1"/>
          </a:p>
          <a:p>
            <a:pPr indent="0" lvl="0" marL="0" rtl="0" algn="ctr">
              <a:spcBef>
                <a:spcPts val="0"/>
              </a:spcBef>
              <a:spcAft>
                <a:spcPts val="0"/>
              </a:spcAft>
              <a:buNone/>
            </a:pPr>
            <a:r>
              <a:rPr lang="en"/>
              <a:t>Senior</a:t>
            </a:r>
            <a:endParaRPr/>
          </a:p>
          <a:p>
            <a:pPr indent="0" lvl="0" marL="0" rtl="0" algn="ctr">
              <a:spcBef>
                <a:spcPts val="0"/>
              </a:spcBef>
              <a:spcAft>
                <a:spcPts val="0"/>
              </a:spcAft>
              <a:buNone/>
            </a:pPr>
            <a:r>
              <a:rPr lang="en"/>
              <a:t>CS</a:t>
            </a:r>
            <a:endParaRPr/>
          </a:p>
          <a:p>
            <a:pPr indent="0" lvl="0" marL="0" rtl="0" algn="ctr">
              <a:spcBef>
                <a:spcPts val="0"/>
              </a:spcBef>
              <a:spcAft>
                <a:spcPts val="0"/>
              </a:spcAft>
              <a:buNone/>
            </a:pPr>
            <a:r>
              <a:rPr lang="en"/>
              <a:t>Scottsdale, AZ</a:t>
            </a:r>
            <a:endParaRPr/>
          </a:p>
        </p:txBody>
      </p:sp>
      <p:sp>
        <p:nvSpPr>
          <p:cNvPr id="80" name="Google Shape;80;p16"/>
          <p:cNvSpPr txBox="1"/>
          <p:nvPr>
            <p:ph idx="1" type="body"/>
          </p:nvPr>
        </p:nvSpPr>
        <p:spPr>
          <a:xfrm>
            <a:off x="4758701" y="1152475"/>
            <a:ext cx="1764000" cy="3416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1200"/>
              </a:spcBef>
              <a:spcAft>
                <a:spcPts val="0"/>
              </a:spcAft>
              <a:buNone/>
            </a:pPr>
            <a:r>
              <a:rPr b="1" lang="en"/>
              <a:t>Victor L.</a:t>
            </a:r>
            <a:endParaRPr b="1"/>
          </a:p>
          <a:p>
            <a:pPr indent="0" lvl="0" marL="0" rtl="0" algn="ctr">
              <a:spcBef>
                <a:spcPts val="0"/>
              </a:spcBef>
              <a:spcAft>
                <a:spcPts val="0"/>
              </a:spcAft>
              <a:buNone/>
            </a:pPr>
            <a:r>
              <a:rPr lang="en"/>
              <a:t>Senior</a:t>
            </a:r>
            <a:endParaRPr/>
          </a:p>
          <a:p>
            <a:pPr indent="0" lvl="0" marL="0" rtl="0" algn="ctr">
              <a:spcBef>
                <a:spcPts val="0"/>
              </a:spcBef>
              <a:spcAft>
                <a:spcPts val="0"/>
              </a:spcAft>
              <a:buNone/>
            </a:pPr>
            <a:r>
              <a:rPr lang="en"/>
              <a:t>SymSys</a:t>
            </a:r>
            <a:endParaRPr/>
          </a:p>
          <a:p>
            <a:pPr indent="0" lvl="0" marL="0" rtl="0" algn="ctr">
              <a:spcBef>
                <a:spcPts val="0"/>
              </a:spcBef>
              <a:spcAft>
                <a:spcPts val="0"/>
              </a:spcAft>
              <a:buNone/>
            </a:pPr>
            <a:r>
              <a:rPr lang="en" sz="1700"/>
              <a:t>Sacramento, CA</a:t>
            </a:r>
            <a:endParaRPr sz="1700"/>
          </a:p>
        </p:txBody>
      </p:sp>
      <p:sp>
        <p:nvSpPr>
          <p:cNvPr id="81" name="Google Shape;81;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Team</a:t>
            </a:r>
            <a:endParaRPr/>
          </a:p>
        </p:txBody>
      </p:sp>
      <p:pic>
        <p:nvPicPr>
          <p:cNvPr id="82" name="Google Shape;82;p16"/>
          <p:cNvPicPr preferRelativeResize="0"/>
          <p:nvPr>
            <p:ph idx="2" type="pic"/>
          </p:nvPr>
        </p:nvPicPr>
        <p:blipFill>
          <a:blip r:embed="rId3">
            <a:alphaModFix/>
          </a:blip>
          <a:stretch>
            <a:fillRect/>
          </a:stretch>
        </p:blipFill>
        <p:spPr>
          <a:xfrm>
            <a:off x="2671096" y="1445713"/>
            <a:ext cx="1492201" cy="1492201"/>
          </a:xfrm>
          <a:prstGeom prst="rect">
            <a:avLst/>
          </a:prstGeom>
        </p:spPr>
      </p:pic>
      <p:pic>
        <p:nvPicPr>
          <p:cNvPr id="83" name="Google Shape;83;p16"/>
          <p:cNvPicPr preferRelativeResize="0"/>
          <p:nvPr>
            <p:ph idx="2" type="pic"/>
          </p:nvPr>
        </p:nvPicPr>
        <p:blipFill rotWithShape="1">
          <a:blip r:embed="rId4">
            <a:alphaModFix/>
          </a:blip>
          <a:srcRect b="0" l="16675" r="16675" t="0"/>
          <a:stretch/>
        </p:blipFill>
        <p:spPr>
          <a:xfrm>
            <a:off x="447588" y="1445713"/>
            <a:ext cx="1492198" cy="1492201"/>
          </a:xfrm>
          <a:prstGeom prst="rect">
            <a:avLst/>
          </a:prstGeom>
        </p:spPr>
      </p:pic>
      <p:pic>
        <p:nvPicPr>
          <p:cNvPr id="84" name="Google Shape;84;p16"/>
          <p:cNvPicPr preferRelativeResize="0"/>
          <p:nvPr>
            <p:ph idx="2" type="pic"/>
          </p:nvPr>
        </p:nvPicPr>
        <p:blipFill rotWithShape="1">
          <a:blip r:embed="rId5">
            <a:alphaModFix/>
          </a:blip>
          <a:srcRect b="12495" l="0" r="0" t="12502"/>
          <a:stretch/>
        </p:blipFill>
        <p:spPr>
          <a:xfrm>
            <a:off x="4894617" y="1445712"/>
            <a:ext cx="1492201" cy="1492198"/>
          </a:xfrm>
          <a:prstGeom prst="rect">
            <a:avLst/>
          </a:prstGeom>
        </p:spPr>
      </p:pic>
      <p:pic>
        <p:nvPicPr>
          <p:cNvPr id="85" name="Google Shape;85;p16"/>
          <p:cNvPicPr preferRelativeResize="0"/>
          <p:nvPr>
            <p:ph idx="2" type="pic"/>
          </p:nvPr>
        </p:nvPicPr>
        <p:blipFill rotWithShape="1">
          <a:blip r:embed="rId6">
            <a:alphaModFix/>
          </a:blip>
          <a:srcRect b="0" l="4962" r="4971" t="0"/>
          <a:stretch/>
        </p:blipFill>
        <p:spPr>
          <a:xfrm>
            <a:off x="7118088" y="1445713"/>
            <a:ext cx="1492200" cy="14922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Full Empathy Maps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5"/>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James</a:t>
            </a:r>
            <a:endParaRPr/>
          </a:p>
        </p:txBody>
      </p:sp>
      <p:sp>
        <p:nvSpPr>
          <p:cNvPr id="255" name="Google Shape;255;p35"/>
          <p:cNvSpPr/>
          <p:nvPr/>
        </p:nvSpPr>
        <p:spPr>
          <a:xfrm>
            <a:off x="1112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used to think that sustainability was pretty much impossible because of how useful cars are.”</a:t>
            </a:r>
            <a:endParaRPr sz="700">
              <a:latin typeface="Proxima Nova"/>
              <a:ea typeface="Proxima Nova"/>
              <a:cs typeface="Proxima Nova"/>
              <a:sym typeface="Proxima Nova"/>
            </a:endParaRPr>
          </a:p>
        </p:txBody>
      </p:sp>
      <p:sp>
        <p:nvSpPr>
          <p:cNvPr id="256" name="Google Shape;256;p35"/>
          <p:cNvSpPr/>
          <p:nvPr/>
        </p:nvSpPr>
        <p:spPr>
          <a:xfrm>
            <a:off x="220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“I’m trying to lower how often I drive, to take as few trips as possible, and to carpool as often as possible.”</a:t>
            </a:r>
            <a:endParaRPr sz="700">
              <a:latin typeface="Proxima Nova"/>
              <a:ea typeface="Proxima Nova"/>
              <a:cs typeface="Proxima Nova"/>
              <a:sym typeface="Proxima Nova"/>
            </a:endParaRPr>
          </a:p>
        </p:txBody>
      </p:sp>
      <p:sp>
        <p:nvSpPr>
          <p:cNvPr id="257" name="Google Shape;257;p35"/>
          <p:cNvSpPr/>
          <p:nvPr/>
        </p:nvSpPr>
        <p:spPr>
          <a:xfrm>
            <a:off x="136035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“It really seems like most of our cities were built around the assumption that everyone can drive everywhere.”</a:t>
            </a:r>
            <a:endParaRPr sz="700">
              <a:latin typeface="Proxima Nova"/>
              <a:ea typeface="Proxima Nova"/>
              <a:cs typeface="Proxima Nova"/>
              <a:sym typeface="Proxima Nova"/>
            </a:endParaRPr>
          </a:p>
        </p:txBody>
      </p:sp>
      <p:sp>
        <p:nvSpPr>
          <p:cNvPr id="258" name="Google Shape;258;p35"/>
          <p:cNvSpPr/>
          <p:nvPr/>
        </p:nvSpPr>
        <p:spPr>
          <a:xfrm>
            <a:off x="11420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think a lot of environmental problems come from everyone commuting everywhere.”</a:t>
            </a:r>
            <a:endParaRPr sz="700">
              <a:latin typeface="Proxima Nova"/>
              <a:ea typeface="Proxima Nova"/>
              <a:cs typeface="Proxima Nova"/>
              <a:sym typeface="Proxima Nova"/>
            </a:endParaRPr>
          </a:p>
        </p:txBody>
      </p:sp>
      <p:sp>
        <p:nvSpPr>
          <p:cNvPr id="259" name="Google Shape;259;p35"/>
          <p:cNvSpPr/>
          <p:nvPr/>
        </p:nvSpPr>
        <p:spPr>
          <a:xfrm>
            <a:off x="21727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“Being in a city like SF, it’s very nice to be able to do everything by myself, with my own power.”</a:t>
            </a:r>
            <a:endParaRPr sz="700">
              <a:latin typeface="Proxima Nova"/>
              <a:ea typeface="Proxima Nova"/>
              <a:cs typeface="Proxima Nova"/>
              <a:sym typeface="Proxima Nova"/>
            </a:endParaRPr>
          </a:p>
        </p:txBody>
      </p:sp>
      <p:sp>
        <p:nvSpPr>
          <p:cNvPr id="260" name="Google Shape;260;p35"/>
          <p:cNvSpPr/>
          <p:nvPr/>
        </p:nvSpPr>
        <p:spPr>
          <a:xfrm>
            <a:off x="32035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“Living in SF, I realized I hate driving. The city was made for biking and walking around in.”</a:t>
            </a:r>
            <a:endParaRPr sz="700">
              <a:latin typeface="Proxima Nova"/>
              <a:ea typeface="Proxima Nova"/>
              <a:cs typeface="Proxima Nova"/>
              <a:sym typeface="Proxima Nova"/>
            </a:endParaRPr>
          </a:p>
        </p:txBody>
      </p:sp>
      <p:sp>
        <p:nvSpPr>
          <p:cNvPr id="261" name="Google Shape;261;p35"/>
          <p:cNvSpPr/>
          <p:nvPr/>
        </p:nvSpPr>
        <p:spPr>
          <a:xfrm>
            <a:off x="1251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“Metrics would make me more aware of my habits and their impact from an emission standpoint.”</a:t>
            </a:r>
            <a:endParaRPr sz="700">
              <a:latin typeface="Proxima Nova"/>
              <a:ea typeface="Proxima Nova"/>
              <a:cs typeface="Proxima Nova"/>
              <a:sym typeface="Proxima Nova"/>
            </a:endParaRPr>
          </a:p>
        </p:txBody>
      </p:sp>
      <p:sp>
        <p:nvSpPr>
          <p:cNvPr id="262" name="Google Shape;262;p35"/>
          <p:cNvSpPr/>
          <p:nvPr/>
        </p:nvSpPr>
        <p:spPr>
          <a:xfrm>
            <a:off x="2281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don’t go into the office if there’s nothing I need to do there, like in the lab for example.”</a:t>
            </a:r>
            <a:endParaRPr sz="700">
              <a:latin typeface="Proxima Nova"/>
              <a:ea typeface="Proxima Nova"/>
              <a:cs typeface="Proxima Nova"/>
              <a:sym typeface="Proxima Nova"/>
            </a:endParaRPr>
          </a:p>
        </p:txBody>
      </p:sp>
      <p:sp>
        <p:nvSpPr>
          <p:cNvPr id="263" name="Google Shape;263;p35"/>
          <p:cNvSpPr/>
          <p:nvPr/>
        </p:nvSpPr>
        <p:spPr>
          <a:xfrm>
            <a:off x="33127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used to live in Texas, where there’s basically no such thing as public transportation.”</a:t>
            </a:r>
            <a:endParaRPr sz="700">
              <a:latin typeface="Proxima Nova"/>
              <a:ea typeface="Proxima Nova"/>
              <a:cs typeface="Proxima Nova"/>
              <a:sym typeface="Proxima Nova"/>
            </a:endParaRPr>
          </a:p>
        </p:txBody>
      </p:sp>
      <p:sp>
        <p:nvSpPr>
          <p:cNvPr id="264" name="Google Shape;264;p35"/>
          <p:cNvSpPr/>
          <p:nvPr/>
        </p:nvSpPr>
        <p:spPr>
          <a:xfrm>
            <a:off x="23911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“Apple corporate is currently carbon neutral, and I think our outsourced factories are aiming to be by 2030.”</a:t>
            </a:r>
            <a:endParaRPr sz="700">
              <a:latin typeface="Proxima Nova"/>
              <a:ea typeface="Proxima Nova"/>
              <a:cs typeface="Proxima Nova"/>
              <a:sym typeface="Proxima Nova"/>
            </a:endParaRPr>
          </a:p>
        </p:txBody>
      </p:sp>
      <p:sp>
        <p:nvSpPr>
          <p:cNvPr id="265" name="Google Shape;265;p35"/>
          <p:cNvSpPr/>
          <p:nvPr/>
        </p:nvSpPr>
        <p:spPr>
          <a:xfrm>
            <a:off x="3295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would care more about my personal carbon footprint if corporations cared more and did more.”</a:t>
            </a:r>
            <a:endParaRPr sz="700">
              <a:latin typeface="Proxima Nova"/>
              <a:ea typeface="Proxima Nova"/>
              <a:cs typeface="Proxima Nova"/>
              <a:sym typeface="Proxima Nova"/>
            </a:endParaRPr>
          </a:p>
        </p:txBody>
      </p:sp>
      <p:sp>
        <p:nvSpPr>
          <p:cNvPr id="266" name="Google Shape;266;p35"/>
          <p:cNvSpPr/>
          <p:nvPr/>
        </p:nvSpPr>
        <p:spPr>
          <a:xfrm>
            <a:off x="3295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Frequently walks and bikes to get around in SF.</a:t>
            </a:r>
            <a:endParaRPr sz="700">
              <a:latin typeface="Proxima Nova"/>
              <a:ea typeface="Proxima Nova"/>
              <a:cs typeface="Proxima Nova"/>
              <a:sym typeface="Proxima Nova"/>
            </a:endParaRPr>
          </a:p>
        </p:txBody>
      </p:sp>
      <p:sp>
        <p:nvSpPr>
          <p:cNvPr id="267" name="Google Shape;267;p35"/>
          <p:cNvSpPr/>
          <p:nvPr/>
        </p:nvSpPr>
        <p:spPr>
          <a:xfrm>
            <a:off x="220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Actively trying to lower how often he drives his car.</a:t>
            </a:r>
            <a:endParaRPr sz="700">
              <a:latin typeface="Proxima Nova"/>
              <a:ea typeface="Proxima Nova"/>
              <a:cs typeface="Proxima Nova"/>
              <a:sym typeface="Proxima Nova"/>
            </a:endParaRPr>
          </a:p>
        </p:txBody>
      </p:sp>
      <p:sp>
        <p:nvSpPr>
          <p:cNvPr id="268" name="Google Shape;268;p35"/>
          <p:cNvSpPr/>
          <p:nvPr/>
        </p:nvSpPr>
        <p:spPr>
          <a:xfrm>
            <a:off x="18160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Frequently compares his day-to-day living experience in SF versus Texas.</a:t>
            </a:r>
            <a:endParaRPr sz="700">
              <a:latin typeface="Proxima Nova"/>
              <a:ea typeface="Proxima Nova"/>
              <a:cs typeface="Proxima Nova"/>
              <a:sym typeface="Proxima Nova"/>
            </a:endParaRPr>
          </a:p>
        </p:txBody>
      </p:sp>
      <p:sp>
        <p:nvSpPr>
          <p:cNvPr id="269" name="Google Shape;269;p35"/>
          <p:cNvSpPr/>
          <p:nvPr/>
        </p:nvSpPr>
        <p:spPr>
          <a:xfrm>
            <a:off x="136035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Takes the shuttle with other employees to get to work for the most part.</a:t>
            </a:r>
            <a:endParaRPr sz="700">
              <a:latin typeface="Proxima Nova"/>
              <a:ea typeface="Proxima Nova"/>
              <a:cs typeface="Proxima Nova"/>
              <a:sym typeface="Proxima Nova"/>
            </a:endParaRPr>
          </a:p>
        </p:txBody>
      </p:sp>
      <p:sp>
        <p:nvSpPr>
          <p:cNvPr id="270" name="Google Shape;270;p35"/>
          <p:cNvSpPr/>
          <p:nvPr/>
        </p:nvSpPr>
        <p:spPr>
          <a:xfrm>
            <a:off x="23911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Stays home and works virtually when there is no need to go into the office.</a:t>
            </a:r>
            <a:endParaRPr sz="700">
              <a:latin typeface="Proxima Nova"/>
              <a:ea typeface="Proxima Nova"/>
              <a:cs typeface="Proxima Nova"/>
              <a:sym typeface="Proxima Nova"/>
            </a:endParaRPr>
          </a:p>
        </p:txBody>
      </p:sp>
      <p:sp>
        <p:nvSpPr>
          <p:cNvPr id="271" name="Google Shape;271;p35"/>
          <p:cNvSpPr/>
          <p:nvPr/>
        </p:nvSpPr>
        <p:spPr>
          <a:xfrm>
            <a:off x="1251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Hesitated with a long pause when thinking about his own personal carbon footprint.</a:t>
            </a:r>
            <a:endParaRPr sz="700">
              <a:latin typeface="Proxima Nova"/>
              <a:ea typeface="Proxima Nova"/>
              <a:cs typeface="Proxima Nova"/>
              <a:sym typeface="Proxima Nova"/>
            </a:endParaRPr>
          </a:p>
        </p:txBody>
      </p:sp>
      <p:sp>
        <p:nvSpPr>
          <p:cNvPr id="272" name="Google Shape;272;p35"/>
          <p:cNvSpPr/>
          <p:nvPr/>
        </p:nvSpPr>
        <p:spPr>
          <a:xfrm>
            <a:off x="2281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Carpools with people whenever he can.</a:t>
            </a:r>
            <a:endParaRPr sz="700">
              <a:latin typeface="Proxima Nova"/>
              <a:ea typeface="Proxima Nova"/>
              <a:cs typeface="Proxima Nova"/>
              <a:sym typeface="Proxima Nova"/>
            </a:endParaRPr>
          </a:p>
        </p:txBody>
      </p:sp>
      <p:sp>
        <p:nvSpPr>
          <p:cNvPr id="273" name="Google Shape;273;p35"/>
          <p:cNvSpPr/>
          <p:nvPr/>
        </p:nvSpPr>
        <p:spPr>
          <a:xfrm>
            <a:off x="33127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Checks the carbon dioxide emission metric when buying flights on Google.</a:t>
            </a:r>
            <a:endParaRPr sz="700">
              <a:latin typeface="Proxima Nova"/>
              <a:ea typeface="Proxima Nova"/>
              <a:cs typeface="Proxima Nova"/>
              <a:sym typeface="Proxima Nova"/>
            </a:endParaRPr>
          </a:p>
        </p:txBody>
      </p:sp>
      <p:sp>
        <p:nvSpPr>
          <p:cNvPr id="274" name="Google Shape;274;p35"/>
          <p:cNvSpPr/>
          <p:nvPr/>
        </p:nvSpPr>
        <p:spPr>
          <a:xfrm>
            <a:off x="28435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Gets work done during commute time in the shuttle.</a:t>
            </a:r>
            <a:endParaRPr sz="700">
              <a:latin typeface="Proxima Nova"/>
              <a:ea typeface="Proxima Nova"/>
              <a:cs typeface="Proxima Nova"/>
              <a:sym typeface="Proxima Nova"/>
            </a:endParaRPr>
          </a:p>
        </p:txBody>
      </p:sp>
      <p:sp>
        <p:nvSpPr>
          <p:cNvPr id="275" name="Google Shape;275;p35"/>
          <p:cNvSpPr/>
          <p:nvPr/>
        </p:nvSpPr>
        <p:spPr>
          <a:xfrm>
            <a:off x="7885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Leaves his personal car at his office to not use it during the week.</a:t>
            </a:r>
            <a:endParaRPr sz="700">
              <a:latin typeface="Proxima Nova"/>
              <a:ea typeface="Proxima Nova"/>
              <a:cs typeface="Proxima Nova"/>
              <a:sym typeface="Proxima Nova"/>
            </a:endParaRPr>
          </a:p>
        </p:txBody>
      </p:sp>
      <p:sp>
        <p:nvSpPr>
          <p:cNvPr id="276" name="Google Shape;276;p35"/>
          <p:cNvSpPr/>
          <p:nvPr/>
        </p:nvSpPr>
        <p:spPr>
          <a:xfrm flipH="1">
            <a:off x="79047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Sad </a:t>
            </a:r>
            <a:r>
              <a:rPr lang="en" sz="700">
                <a:latin typeface="Proxima Nova"/>
                <a:ea typeface="Proxima Nova"/>
                <a:cs typeface="Proxima Nova"/>
                <a:sym typeface="Proxima Nova"/>
              </a:rPr>
              <a:t> to know that individual impact to sustainability is far outweighed by that of corporations.</a:t>
            </a:r>
            <a:endParaRPr sz="700">
              <a:latin typeface="Proxima Nova"/>
              <a:ea typeface="Proxima Nova"/>
              <a:cs typeface="Proxima Nova"/>
              <a:sym typeface="Proxima Nova"/>
            </a:endParaRPr>
          </a:p>
        </p:txBody>
      </p:sp>
      <p:sp>
        <p:nvSpPr>
          <p:cNvPr id="277" name="Google Shape;277;p35"/>
          <p:cNvSpPr/>
          <p:nvPr/>
        </p:nvSpPr>
        <p:spPr>
          <a:xfrm flipH="1">
            <a:off x="8013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Aversion</a:t>
            </a:r>
            <a:r>
              <a:rPr lang="en" sz="700">
                <a:latin typeface="Proxima Nova"/>
                <a:ea typeface="Proxima Nova"/>
                <a:cs typeface="Proxima Nova"/>
                <a:sym typeface="Proxima Nova"/>
              </a:rPr>
              <a:t> towards the idea of living in a place where you need to drive to get anywhere.</a:t>
            </a:r>
            <a:endParaRPr sz="700">
              <a:latin typeface="Proxima Nova"/>
              <a:ea typeface="Proxima Nova"/>
              <a:cs typeface="Proxima Nova"/>
              <a:sym typeface="Proxima Nova"/>
            </a:endParaRPr>
          </a:p>
        </p:txBody>
      </p:sp>
      <p:sp>
        <p:nvSpPr>
          <p:cNvPr id="278" name="Google Shape;278;p35"/>
          <p:cNvSpPr/>
          <p:nvPr/>
        </p:nvSpPr>
        <p:spPr>
          <a:xfrm flipH="1">
            <a:off x="7469550" y="4265475"/>
            <a:ext cx="9615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Jealous</a:t>
            </a:r>
            <a:r>
              <a:rPr lang="en" sz="700">
                <a:latin typeface="Proxima Nova"/>
                <a:ea typeface="Proxima Nova"/>
                <a:cs typeface="Proxima Nova"/>
                <a:sym typeface="Proxima Nova"/>
              </a:rPr>
              <a:t> of countries where infrastructure being designed around public transportation is commonplace.</a:t>
            </a:r>
            <a:endParaRPr sz="700">
              <a:latin typeface="Proxima Nova"/>
              <a:ea typeface="Proxima Nova"/>
              <a:cs typeface="Proxima Nova"/>
              <a:sym typeface="Proxima Nova"/>
            </a:endParaRPr>
          </a:p>
        </p:txBody>
      </p:sp>
      <p:sp>
        <p:nvSpPr>
          <p:cNvPr id="279" name="Google Shape;279;p35"/>
          <p:cNvSpPr/>
          <p:nvPr/>
        </p:nvSpPr>
        <p:spPr>
          <a:xfrm flipH="1">
            <a:off x="687400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More optimistic </a:t>
            </a:r>
            <a:r>
              <a:rPr lang="en" sz="700">
                <a:latin typeface="Proxima Nova"/>
                <a:ea typeface="Proxima Nova"/>
                <a:cs typeface="Proxima Nova"/>
                <a:sym typeface="Proxima Nova"/>
              </a:rPr>
              <a:t>than before about impact of individual contribution now that he drives less.</a:t>
            </a:r>
            <a:endParaRPr sz="700">
              <a:latin typeface="Proxima Nova"/>
              <a:ea typeface="Proxima Nova"/>
              <a:cs typeface="Proxima Nova"/>
              <a:sym typeface="Proxima Nova"/>
            </a:endParaRPr>
          </a:p>
        </p:txBody>
      </p:sp>
      <p:sp>
        <p:nvSpPr>
          <p:cNvPr id="280" name="Google Shape;280;p35"/>
          <p:cNvSpPr/>
          <p:nvPr/>
        </p:nvSpPr>
        <p:spPr>
          <a:xfrm flipH="1">
            <a:off x="58432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Empowered</a:t>
            </a:r>
            <a:r>
              <a:rPr lang="en" sz="700">
                <a:latin typeface="Proxima Nova"/>
                <a:ea typeface="Proxima Nova"/>
                <a:cs typeface="Proxima Nova"/>
                <a:sym typeface="Proxima Nova"/>
              </a:rPr>
              <a:t> to be able to get around in SF via walking or biking without needing a car.</a:t>
            </a:r>
            <a:endParaRPr sz="700">
              <a:latin typeface="Proxima Nova"/>
              <a:ea typeface="Proxima Nova"/>
              <a:cs typeface="Proxima Nova"/>
              <a:sym typeface="Proxima Nova"/>
            </a:endParaRPr>
          </a:p>
        </p:txBody>
      </p:sp>
      <p:sp>
        <p:nvSpPr>
          <p:cNvPr id="281" name="Google Shape;281;p35"/>
          <p:cNvSpPr/>
          <p:nvPr/>
        </p:nvSpPr>
        <p:spPr>
          <a:xfrm flipH="1">
            <a:off x="54080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Conflicted</a:t>
            </a:r>
            <a:r>
              <a:rPr lang="en" sz="700">
                <a:latin typeface="Proxima Nova"/>
                <a:ea typeface="Proxima Nova"/>
                <a:cs typeface="Proxima Nova"/>
                <a:sym typeface="Proxima Nova"/>
              </a:rPr>
              <a:t> for wanting to do all that he can while knowing that individual impact is not as meaningful.</a:t>
            </a:r>
            <a:endParaRPr sz="700">
              <a:latin typeface="Proxima Nova"/>
              <a:ea typeface="Proxima Nova"/>
              <a:cs typeface="Proxima Nova"/>
              <a:sym typeface="Proxima Nova"/>
            </a:endParaRPr>
          </a:p>
        </p:txBody>
      </p:sp>
      <p:sp>
        <p:nvSpPr>
          <p:cNvPr id="282" name="Google Shape;282;p35"/>
          <p:cNvSpPr/>
          <p:nvPr/>
        </p:nvSpPr>
        <p:spPr>
          <a:xfrm flipH="1">
            <a:off x="6983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Embarrassed</a:t>
            </a:r>
            <a:r>
              <a:rPr lang="en" sz="700">
                <a:latin typeface="Proxima Nova"/>
                <a:ea typeface="Proxima Nova"/>
                <a:cs typeface="Proxima Nova"/>
                <a:sym typeface="Proxima Nova"/>
              </a:rPr>
              <a:t> about his past lifestyle of driving everywhere in Texas.</a:t>
            </a:r>
            <a:endParaRPr sz="700">
              <a:latin typeface="Proxima Nova"/>
              <a:ea typeface="Proxima Nova"/>
              <a:cs typeface="Proxima Nova"/>
              <a:sym typeface="Proxima Nova"/>
            </a:endParaRPr>
          </a:p>
        </p:txBody>
      </p:sp>
      <p:sp>
        <p:nvSpPr>
          <p:cNvPr id="283" name="Google Shape;283;p35"/>
          <p:cNvSpPr/>
          <p:nvPr/>
        </p:nvSpPr>
        <p:spPr>
          <a:xfrm flipH="1">
            <a:off x="5952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Guilty</a:t>
            </a:r>
            <a:r>
              <a:rPr lang="en" sz="700">
                <a:latin typeface="Proxima Nova"/>
                <a:ea typeface="Proxima Nova"/>
                <a:cs typeface="Proxima Nova"/>
                <a:sym typeface="Proxima Nova"/>
              </a:rPr>
              <a:t> for not doing as much as possible to reduce carbon and for having driven so much in the past.</a:t>
            </a:r>
            <a:endParaRPr sz="700">
              <a:latin typeface="Proxima Nova"/>
              <a:ea typeface="Proxima Nova"/>
              <a:cs typeface="Proxima Nova"/>
              <a:sym typeface="Proxima Nova"/>
            </a:endParaRPr>
          </a:p>
        </p:txBody>
      </p:sp>
      <p:sp>
        <p:nvSpPr>
          <p:cNvPr id="284" name="Google Shape;284;p35"/>
          <p:cNvSpPr/>
          <p:nvPr/>
        </p:nvSpPr>
        <p:spPr>
          <a:xfrm flipH="1">
            <a:off x="4881725" y="3464275"/>
            <a:ext cx="9615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Not as motivated</a:t>
            </a:r>
            <a:r>
              <a:rPr lang="en" sz="700">
                <a:latin typeface="Proxima Nova"/>
                <a:ea typeface="Proxima Nova"/>
                <a:cs typeface="Proxima Nova"/>
                <a:sym typeface="Proxima Nova"/>
              </a:rPr>
              <a:t> to contribute further due to lack of awareness on the emission cost of day-to-day things.</a:t>
            </a:r>
            <a:endParaRPr sz="700">
              <a:latin typeface="Proxima Nova"/>
              <a:ea typeface="Proxima Nova"/>
              <a:cs typeface="Proxima Nova"/>
              <a:sym typeface="Proxima Nova"/>
            </a:endParaRPr>
          </a:p>
        </p:txBody>
      </p:sp>
      <p:sp>
        <p:nvSpPr>
          <p:cNvPr id="285" name="Google Shape;285;p35"/>
          <p:cNvSpPr/>
          <p:nvPr/>
        </p:nvSpPr>
        <p:spPr>
          <a:xfrm flipH="1">
            <a:off x="64388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Unsure</a:t>
            </a:r>
            <a:r>
              <a:rPr lang="en" sz="700">
                <a:latin typeface="Proxima Nova"/>
                <a:ea typeface="Proxima Nova"/>
                <a:cs typeface="Proxima Nova"/>
                <a:sym typeface="Proxima Nova"/>
              </a:rPr>
              <a:t> about what more to do in terms of reducing carbon or how to even do that.</a:t>
            </a:r>
            <a:endParaRPr sz="700">
              <a:latin typeface="Proxima Nova"/>
              <a:ea typeface="Proxima Nova"/>
              <a:cs typeface="Proxima Nova"/>
              <a:sym typeface="Proxima Nova"/>
            </a:endParaRPr>
          </a:p>
        </p:txBody>
      </p:sp>
      <p:sp>
        <p:nvSpPr>
          <p:cNvPr id="286" name="Google Shape;286;p35"/>
          <p:cNvSpPr/>
          <p:nvPr/>
        </p:nvSpPr>
        <p:spPr>
          <a:xfrm flipH="1">
            <a:off x="81231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would be more motivated to do better with an awareness of my emission metrics.</a:t>
            </a:r>
            <a:endParaRPr sz="700">
              <a:latin typeface="Proxima Nova"/>
              <a:ea typeface="Proxima Nova"/>
              <a:cs typeface="Proxima Nova"/>
              <a:sym typeface="Proxima Nova"/>
            </a:endParaRPr>
          </a:p>
        </p:txBody>
      </p:sp>
      <p:sp>
        <p:nvSpPr>
          <p:cNvPr id="287" name="Google Shape;287;p35"/>
          <p:cNvSpPr/>
          <p:nvPr/>
        </p:nvSpPr>
        <p:spPr>
          <a:xfrm flipH="1">
            <a:off x="8013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appreciate that the company I work for, Apple, is actively working to reduce carbon.</a:t>
            </a:r>
            <a:endParaRPr sz="700">
              <a:latin typeface="Proxima Nova"/>
              <a:ea typeface="Proxima Nova"/>
              <a:cs typeface="Proxima Nova"/>
              <a:sym typeface="Proxima Nova"/>
            </a:endParaRPr>
          </a:p>
        </p:txBody>
      </p:sp>
      <p:sp>
        <p:nvSpPr>
          <p:cNvPr id="288" name="Google Shape;288;p35"/>
          <p:cNvSpPr/>
          <p:nvPr/>
        </p:nvSpPr>
        <p:spPr>
          <a:xfrm flipH="1">
            <a:off x="746955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Where you live and where you work are very  important factors in individual environmental impact.</a:t>
            </a:r>
            <a:endParaRPr sz="700">
              <a:latin typeface="Proxima Nova"/>
              <a:ea typeface="Proxima Nova"/>
              <a:cs typeface="Proxima Nova"/>
              <a:sym typeface="Proxima Nova"/>
            </a:endParaRPr>
          </a:p>
        </p:txBody>
      </p:sp>
      <p:sp>
        <p:nvSpPr>
          <p:cNvPr id="289" name="Google Shape;289;p35"/>
          <p:cNvSpPr/>
          <p:nvPr/>
        </p:nvSpPr>
        <p:spPr>
          <a:xfrm flipH="1">
            <a:off x="70923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to be more aware of the emission metrics of my daily actions in more detail — e.g. driving, flying, etc.</a:t>
            </a:r>
            <a:endParaRPr sz="700">
              <a:latin typeface="Proxima Nova"/>
              <a:ea typeface="Proxima Nova"/>
              <a:cs typeface="Proxima Nova"/>
              <a:sym typeface="Proxima Nova"/>
            </a:endParaRPr>
          </a:p>
        </p:txBody>
      </p:sp>
      <p:sp>
        <p:nvSpPr>
          <p:cNvPr id="290" name="Google Shape;290;p35"/>
          <p:cNvSpPr/>
          <p:nvPr/>
        </p:nvSpPr>
        <p:spPr>
          <a:xfrm flipH="1">
            <a:off x="60615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am generally conscious about my environmental impact but don’t know it in detail.</a:t>
            </a:r>
            <a:endParaRPr sz="700">
              <a:latin typeface="Proxima Nova"/>
              <a:ea typeface="Proxima Nova"/>
              <a:cs typeface="Proxima Nova"/>
              <a:sym typeface="Proxima Nova"/>
            </a:endParaRPr>
          </a:p>
        </p:txBody>
      </p:sp>
      <p:sp>
        <p:nvSpPr>
          <p:cNvPr id="291" name="Google Shape;291;p35"/>
          <p:cNvSpPr/>
          <p:nvPr/>
        </p:nvSpPr>
        <p:spPr>
          <a:xfrm flipH="1">
            <a:off x="50308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It is unfortunate that sustainability is overlooked a lot in America.</a:t>
            </a:r>
            <a:endParaRPr sz="700">
              <a:latin typeface="Proxima Nova"/>
              <a:ea typeface="Proxima Nova"/>
              <a:cs typeface="Proxima Nova"/>
              <a:sym typeface="Proxima Nova"/>
            </a:endParaRPr>
          </a:p>
        </p:txBody>
      </p:sp>
      <p:sp>
        <p:nvSpPr>
          <p:cNvPr id="292" name="Google Shape;292;p35"/>
          <p:cNvSpPr/>
          <p:nvPr/>
        </p:nvSpPr>
        <p:spPr>
          <a:xfrm flipH="1">
            <a:off x="6983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companies and corporations to care more and do more.</a:t>
            </a:r>
            <a:endParaRPr sz="700">
              <a:latin typeface="Proxima Nova"/>
              <a:ea typeface="Proxima Nova"/>
              <a:cs typeface="Proxima Nova"/>
              <a:sym typeface="Proxima Nova"/>
            </a:endParaRPr>
          </a:p>
        </p:txBody>
      </p:sp>
      <p:sp>
        <p:nvSpPr>
          <p:cNvPr id="293" name="Google Shape;293;p35"/>
          <p:cNvSpPr/>
          <p:nvPr/>
        </p:nvSpPr>
        <p:spPr>
          <a:xfrm flipH="1">
            <a:off x="5952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actively try to minimize my individual harm.</a:t>
            </a:r>
            <a:endParaRPr sz="700">
              <a:latin typeface="Proxima Nova"/>
              <a:ea typeface="Proxima Nova"/>
              <a:cs typeface="Proxima Nova"/>
              <a:sym typeface="Proxima Nova"/>
            </a:endParaRPr>
          </a:p>
        </p:txBody>
      </p:sp>
      <p:sp>
        <p:nvSpPr>
          <p:cNvPr id="294" name="Google Shape;294;p35"/>
          <p:cNvSpPr/>
          <p:nvPr/>
        </p:nvSpPr>
        <p:spPr>
          <a:xfrm flipH="1">
            <a:off x="49216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to make an impact but I worry about how little it will amount to compared to that of corporations.</a:t>
            </a:r>
            <a:endParaRPr sz="700">
              <a:latin typeface="Proxima Nova"/>
              <a:ea typeface="Proxima Nova"/>
              <a:cs typeface="Proxima Nova"/>
              <a:sym typeface="Proxima Nova"/>
            </a:endParaRPr>
          </a:p>
        </p:txBody>
      </p:sp>
      <p:sp>
        <p:nvSpPr>
          <p:cNvPr id="295" name="Google Shape;295;p35"/>
          <p:cNvSpPr/>
          <p:nvPr/>
        </p:nvSpPr>
        <p:spPr>
          <a:xfrm flipH="1">
            <a:off x="643880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want to be able to get around anywhere without the use of a car, not just in SF.</a:t>
            </a:r>
            <a:endParaRPr sz="700">
              <a:latin typeface="Proxima Nova"/>
              <a:ea typeface="Proxima Nova"/>
              <a:cs typeface="Proxima Nova"/>
              <a:sym typeface="Proxima Nova"/>
            </a:endParaRPr>
          </a:p>
        </p:txBody>
      </p:sp>
      <p:sp>
        <p:nvSpPr>
          <p:cNvPr id="296" name="Google Shape;296;p35"/>
          <p:cNvSpPr txBox="1"/>
          <p:nvPr>
            <p:ph idx="1" type="subTitle"/>
          </p:nvPr>
        </p:nvSpPr>
        <p:spPr>
          <a:xfrm>
            <a:off x="3421900"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SAYS</a:t>
            </a:r>
            <a:endParaRPr b="1"/>
          </a:p>
        </p:txBody>
      </p:sp>
      <p:sp>
        <p:nvSpPr>
          <p:cNvPr id="297" name="Google Shape;297;p35"/>
          <p:cNvSpPr txBox="1"/>
          <p:nvPr>
            <p:ph idx="1" type="subTitle"/>
          </p:nvPr>
        </p:nvSpPr>
        <p:spPr>
          <a:xfrm>
            <a:off x="4689138"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THINKS</a:t>
            </a:r>
            <a:endParaRPr b="1"/>
          </a:p>
        </p:txBody>
      </p:sp>
      <p:sp>
        <p:nvSpPr>
          <p:cNvPr id="298" name="Google Shape;298;p35"/>
          <p:cNvSpPr txBox="1"/>
          <p:nvPr>
            <p:ph idx="1" type="subTitle"/>
          </p:nvPr>
        </p:nvSpPr>
        <p:spPr>
          <a:xfrm>
            <a:off x="3421888" y="2849300"/>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DOES</a:t>
            </a:r>
            <a:endParaRPr b="1"/>
          </a:p>
        </p:txBody>
      </p:sp>
      <p:sp>
        <p:nvSpPr>
          <p:cNvPr id="299" name="Google Shape;299;p35"/>
          <p:cNvSpPr txBox="1"/>
          <p:nvPr>
            <p:ph idx="1" type="subTitle"/>
          </p:nvPr>
        </p:nvSpPr>
        <p:spPr>
          <a:xfrm>
            <a:off x="4689138" y="2849288"/>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FEELS</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6"/>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Mike</a:t>
            </a:r>
            <a:endParaRPr/>
          </a:p>
        </p:txBody>
      </p:sp>
      <p:sp>
        <p:nvSpPr>
          <p:cNvPr id="305" name="Google Shape;305;p36"/>
          <p:cNvSpPr/>
          <p:nvPr/>
        </p:nvSpPr>
        <p:spPr>
          <a:xfrm>
            <a:off x="1112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“The commute sucks”</a:t>
            </a:r>
            <a:endParaRPr sz="700">
              <a:latin typeface="Proxima Nova"/>
              <a:ea typeface="Proxima Nova"/>
              <a:cs typeface="Proxima Nova"/>
              <a:sym typeface="Proxima Nova"/>
            </a:endParaRPr>
          </a:p>
        </p:txBody>
      </p:sp>
      <p:sp>
        <p:nvSpPr>
          <p:cNvPr id="306" name="Google Shape;306;p36"/>
          <p:cNvSpPr/>
          <p:nvPr/>
        </p:nvSpPr>
        <p:spPr>
          <a:xfrm>
            <a:off x="220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usually go for the cheaper option”</a:t>
            </a:r>
            <a:endParaRPr sz="700">
              <a:latin typeface="Proxima Nova"/>
              <a:ea typeface="Proxima Nova"/>
              <a:cs typeface="Proxima Nova"/>
              <a:sym typeface="Proxima Nova"/>
            </a:endParaRPr>
          </a:p>
        </p:txBody>
      </p:sp>
      <p:sp>
        <p:nvSpPr>
          <p:cNvPr id="307" name="Google Shape;307;p36"/>
          <p:cNvSpPr/>
          <p:nvPr/>
        </p:nvSpPr>
        <p:spPr>
          <a:xfrm>
            <a:off x="136035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do a lot of little things to be more sustainable, like turning off the lights”</a:t>
            </a:r>
            <a:endParaRPr sz="700">
              <a:latin typeface="Proxima Nova"/>
              <a:ea typeface="Proxima Nova"/>
              <a:cs typeface="Proxima Nova"/>
              <a:sym typeface="Proxima Nova"/>
            </a:endParaRPr>
          </a:p>
        </p:txBody>
      </p:sp>
      <p:sp>
        <p:nvSpPr>
          <p:cNvPr id="308" name="Google Shape;308;p36"/>
          <p:cNvSpPr/>
          <p:nvPr/>
        </p:nvSpPr>
        <p:spPr>
          <a:xfrm>
            <a:off x="11420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Chose to live in a part of city that makes the commute shorter</a:t>
            </a:r>
            <a:endParaRPr sz="700">
              <a:latin typeface="Proxima Nova"/>
              <a:ea typeface="Proxima Nova"/>
              <a:cs typeface="Proxima Nova"/>
              <a:sym typeface="Proxima Nova"/>
            </a:endParaRPr>
          </a:p>
        </p:txBody>
      </p:sp>
      <p:sp>
        <p:nvSpPr>
          <p:cNvPr id="309" name="Google Shape;309;p36"/>
          <p:cNvSpPr/>
          <p:nvPr/>
        </p:nvSpPr>
        <p:spPr>
          <a:xfrm>
            <a:off x="21727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Best experience is 280 b/c it is scenic, open, not dodging cars</a:t>
            </a:r>
            <a:endParaRPr sz="700">
              <a:latin typeface="Proxima Nova"/>
              <a:ea typeface="Proxima Nova"/>
              <a:cs typeface="Proxima Nova"/>
              <a:sym typeface="Proxima Nova"/>
            </a:endParaRPr>
          </a:p>
        </p:txBody>
      </p:sp>
      <p:sp>
        <p:nvSpPr>
          <p:cNvPr id="310" name="Google Shape;310;p36"/>
          <p:cNvSpPr/>
          <p:nvPr/>
        </p:nvSpPr>
        <p:spPr>
          <a:xfrm>
            <a:off x="32035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If incentive structure was aligned financially, he would care about carbon</a:t>
            </a:r>
            <a:endParaRPr sz="700">
              <a:latin typeface="Proxima Nova"/>
              <a:ea typeface="Proxima Nova"/>
              <a:cs typeface="Proxima Nova"/>
              <a:sym typeface="Proxima Nova"/>
            </a:endParaRPr>
          </a:p>
        </p:txBody>
      </p:sp>
      <p:sp>
        <p:nvSpPr>
          <p:cNvPr id="311" name="Google Shape;311;p36"/>
          <p:cNvSpPr/>
          <p:nvPr/>
        </p:nvSpPr>
        <p:spPr>
          <a:xfrm>
            <a:off x="1251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Proxima Nova"/>
                <a:ea typeface="Proxima Nova"/>
                <a:cs typeface="Proxima Nova"/>
                <a:sym typeface="Proxima Nova"/>
              </a:rPr>
              <a:t>“Our culture doesn’t really acknowledge carbon usage”</a:t>
            </a:r>
            <a:endParaRPr sz="700">
              <a:latin typeface="Proxima Nova"/>
              <a:ea typeface="Proxima Nova"/>
              <a:cs typeface="Proxima Nova"/>
              <a:sym typeface="Proxima Nova"/>
            </a:endParaRPr>
          </a:p>
        </p:txBody>
      </p:sp>
      <p:sp>
        <p:nvSpPr>
          <p:cNvPr id="312" name="Google Shape;312;p36"/>
          <p:cNvSpPr/>
          <p:nvPr/>
        </p:nvSpPr>
        <p:spPr>
          <a:xfrm>
            <a:off x="2281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Proxima Nova"/>
                <a:ea typeface="Proxima Nova"/>
                <a:cs typeface="Proxima Nova"/>
                <a:sym typeface="Proxima Nova"/>
              </a:rPr>
              <a:t>“Carbon offsets are huge for corporations.”</a:t>
            </a:r>
            <a:endParaRPr sz="700">
              <a:solidFill>
                <a:schemeClr val="dk1"/>
              </a:solidFill>
              <a:latin typeface="Proxima Nova"/>
              <a:ea typeface="Proxima Nova"/>
              <a:cs typeface="Proxima Nova"/>
              <a:sym typeface="Proxima Nova"/>
            </a:endParaRPr>
          </a:p>
        </p:txBody>
      </p:sp>
      <p:sp>
        <p:nvSpPr>
          <p:cNvPr id="313" name="Google Shape;313;p36"/>
          <p:cNvSpPr/>
          <p:nvPr/>
        </p:nvSpPr>
        <p:spPr>
          <a:xfrm>
            <a:off x="33127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Proxima Nova"/>
                <a:ea typeface="Proxima Nova"/>
                <a:cs typeface="Proxima Nova"/>
                <a:sym typeface="Proxima Nova"/>
              </a:rPr>
              <a:t>“I don’t really care about the Google flights carbon usage”</a:t>
            </a:r>
            <a:endParaRPr sz="700">
              <a:solidFill>
                <a:schemeClr val="dk1"/>
              </a:solidFill>
              <a:latin typeface="Proxima Nova"/>
              <a:ea typeface="Proxima Nova"/>
              <a:cs typeface="Proxima Nova"/>
              <a:sym typeface="Proxima Nova"/>
            </a:endParaRPr>
          </a:p>
        </p:txBody>
      </p:sp>
      <p:sp>
        <p:nvSpPr>
          <p:cNvPr id="314" name="Google Shape;314;p36"/>
          <p:cNvSpPr/>
          <p:nvPr/>
        </p:nvSpPr>
        <p:spPr>
          <a:xfrm>
            <a:off x="23911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solidFill>
                  <a:schemeClr val="dk1"/>
                </a:solidFill>
                <a:latin typeface="Proxima Nova"/>
                <a:ea typeface="Proxima Nova"/>
                <a:cs typeface="Proxima Nova"/>
                <a:sym typeface="Proxima Nova"/>
              </a:rPr>
              <a:t>“I’m glad there’s dates for reaching carbon neutrality, but I don’t think anyone will meet them”</a:t>
            </a:r>
            <a:endParaRPr sz="700">
              <a:solidFill>
                <a:schemeClr val="dk1"/>
              </a:solidFill>
              <a:latin typeface="Proxima Nova"/>
              <a:ea typeface="Proxima Nova"/>
              <a:cs typeface="Proxima Nova"/>
              <a:sym typeface="Proxima Nova"/>
            </a:endParaRPr>
          </a:p>
        </p:txBody>
      </p:sp>
      <p:sp>
        <p:nvSpPr>
          <p:cNvPr id="315" name="Google Shape;315;p36"/>
          <p:cNvSpPr/>
          <p:nvPr/>
        </p:nvSpPr>
        <p:spPr>
          <a:xfrm>
            <a:off x="3295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hate weaving through traffic”</a:t>
            </a:r>
            <a:endParaRPr sz="700">
              <a:latin typeface="Proxima Nova"/>
              <a:ea typeface="Proxima Nova"/>
              <a:cs typeface="Proxima Nova"/>
              <a:sym typeface="Proxima Nova"/>
            </a:endParaRPr>
          </a:p>
        </p:txBody>
      </p:sp>
      <p:sp>
        <p:nvSpPr>
          <p:cNvPr id="316" name="Google Shape;316;p36"/>
          <p:cNvSpPr/>
          <p:nvPr/>
        </p:nvSpPr>
        <p:spPr>
          <a:xfrm>
            <a:off x="3295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Work via Zoom 1-2 days a week.</a:t>
            </a:r>
            <a:endParaRPr sz="700">
              <a:latin typeface="Proxima Nova"/>
              <a:ea typeface="Proxima Nova"/>
              <a:cs typeface="Proxima Nova"/>
              <a:sym typeface="Proxima Nova"/>
            </a:endParaRPr>
          </a:p>
        </p:txBody>
      </p:sp>
      <p:sp>
        <p:nvSpPr>
          <p:cNvPr id="317" name="Google Shape;317;p36"/>
          <p:cNvSpPr/>
          <p:nvPr/>
        </p:nvSpPr>
        <p:spPr>
          <a:xfrm>
            <a:off x="220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Keeps up to date with ESG policies for his portfolio companies.</a:t>
            </a:r>
            <a:endParaRPr sz="700">
              <a:latin typeface="Proxima Nova"/>
              <a:ea typeface="Proxima Nova"/>
              <a:cs typeface="Proxima Nova"/>
              <a:sym typeface="Proxima Nova"/>
            </a:endParaRPr>
          </a:p>
        </p:txBody>
      </p:sp>
      <p:sp>
        <p:nvSpPr>
          <p:cNvPr id="318" name="Google Shape;318;p36"/>
          <p:cNvSpPr/>
          <p:nvPr/>
        </p:nvSpPr>
        <p:spPr>
          <a:xfrm>
            <a:off x="13603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Flies a lot for personal and professional reasons.</a:t>
            </a:r>
            <a:endParaRPr sz="700">
              <a:latin typeface="Proxima Nova"/>
              <a:ea typeface="Proxima Nova"/>
              <a:cs typeface="Proxima Nova"/>
              <a:sym typeface="Proxima Nova"/>
            </a:endParaRPr>
          </a:p>
        </p:txBody>
      </p:sp>
      <p:sp>
        <p:nvSpPr>
          <p:cNvPr id="319" name="Google Shape;319;p36"/>
          <p:cNvSpPr/>
          <p:nvPr/>
        </p:nvSpPr>
        <p:spPr>
          <a:xfrm>
            <a:off x="136035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Donates via corporate matching.</a:t>
            </a:r>
            <a:endParaRPr sz="700">
              <a:latin typeface="Proxima Nova"/>
              <a:ea typeface="Proxima Nova"/>
              <a:cs typeface="Proxima Nova"/>
              <a:sym typeface="Proxima Nova"/>
            </a:endParaRPr>
          </a:p>
        </p:txBody>
      </p:sp>
      <p:sp>
        <p:nvSpPr>
          <p:cNvPr id="320" name="Google Shape;320;p36"/>
          <p:cNvSpPr/>
          <p:nvPr/>
        </p:nvSpPr>
        <p:spPr>
          <a:xfrm>
            <a:off x="23911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Spends a lot of money on gas.</a:t>
            </a:r>
            <a:endParaRPr sz="700">
              <a:latin typeface="Proxima Nova"/>
              <a:ea typeface="Proxima Nova"/>
              <a:cs typeface="Proxima Nova"/>
              <a:sym typeface="Proxima Nova"/>
            </a:endParaRPr>
          </a:p>
        </p:txBody>
      </p:sp>
      <p:sp>
        <p:nvSpPr>
          <p:cNvPr id="321" name="Google Shape;321;p36"/>
          <p:cNvSpPr/>
          <p:nvPr/>
        </p:nvSpPr>
        <p:spPr>
          <a:xfrm>
            <a:off x="34219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Turns off the AC when is not home for extended periods of time.</a:t>
            </a:r>
            <a:endParaRPr sz="700">
              <a:latin typeface="Proxima Nova"/>
              <a:ea typeface="Proxima Nova"/>
              <a:cs typeface="Proxima Nova"/>
              <a:sym typeface="Proxima Nova"/>
            </a:endParaRPr>
          </a:p>
        </p:txBody>
      </p:sp>
      <p:sp>
        <p:nvSpPr>
          <p:cNvPr id="322" name="Google Shape;322;p36"/>
          <p:cNvSpPr/>
          <p:nvPr/>
        </p:nvSpPr>
        <p:spPr>
          <a:xfrm>
            <a:off x="1251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LIves close to the highway in SF.</a:t>
            </a:r>
            <a:endParaRPr sz="700">
              <a:latin typeface="Proxima Nova"/>
              <a:ea typeface="Proxima Nova"/>
              <a:cs typeface="Proxima Nova"/>
              <a:sym typeface="Proxima Nova"/>
            </a:endParaRPr>
          </a:p>
        </p:txBody>
      </p:sp>
      <p:sp>
        <p:nvSpPr>
          <p:cNvPr id="323" name="Google Shape;323;p36"/>
          <p:cNvSpPr/>
          <p:nvPr/>
        </p:nvSpPr>
        <p:spPr>
          <a:xfrm>
            <a:off x="2281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Drives a LOT. </a:t>
            </a:r>
            <a:endParaRPr sz="700">
              <a:latin typeface="Proxima Nova"/>
              <a:ea typeface="Proxima Nova"/>
              <a:cs typeface="Proxima Nova"/>
              <a:sym typeface="Proxima Nova"/>
            </a:endParaRPr>
          </a:p>
        </p:txBody>
      </p:sp>
      <p:sp>
        <p:nvSpPr>
          <p:cNvPr id="324" name="Google Shape;324;p36"/>
          <p:cNvSpPr/>
          <p:nvPr/>
        </p:nvSpPr>
        <p:spPr>
          <a:xfrm>
            <a:off x="33127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Turns off the lights when he is not home.</a:t>
            </a:r>
            <a:endParaRPr sz="700">
              <a:latin typeface="Proxima Nova"/>
              <a:ea typeface="Proxima Nova"/>
              <a:cs typeface="Proxima Nova"/>
              <a:sym typeface="Proxima Nova"/>
            </a:endParaRPr>
          </a:p>
        </p:txBody>
      </p:sp>
      <p:sp>
        <p:nvSpPr>
          <p:cNvPr id="325" name="Google Shape;325;p36"/>
          <p:cNvSpPr/>
          <p:nvPr/>
        </p:nvSpPr>
        <p:spPr>
          <a:xfrm>
            <a:off x="23911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Watches his water usage.</a:t>
            </a:r>
            <a:endParaRPr sz="700">
              <a:latin typeface="Proxima Nova"/>
              <a:ea typeface="Proxima Nova"/>
              <a:cs typeface="Proxima Nova"/>
              <a:sym typeface="Proxima Nova"/>
            </a:endParaRPr>
          </a:p>
        </p:txBody>
      </p:sp>
      <p:sp>
        <p:nvSpPr>
          <p:cNvPr id="326" name="Google Shape;326;p36"/>
          <p:cNvSpPr/>
          <p:nvPr/>
        </p:nvSpPr>
        <p:spPr>
          <a:xfrm>
            <a:off x="3295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Pays for the cheaper flight option, ambivalent of the carbon.</a:t>
            </a:r>
            <a:endParaRPr sz="700">
              <a:latin typeface="Proxima Nova"/>
              <a:ea typeface="Proxima Nova"/>
              <a:cs typeface="Proxima Nova"/>
              <a:sym typeface="Proxima Nova"/>
            </a:endParaRPr>
          </a:p>
        </p:txBody>
      </p:sp>
      <p:sp>
        <p:nvSpPr>
          <p:cNvPr id="327" name="Google Shape;327;p36"/>
          <p:cNvSpPr/>
          <p:nvPr/>
        </p:nvSpPr>
        <p:spPr>
          <a:xfrm flipH="1">
            <a:off x="79047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Ambivalent towards environmental costs of flying</a:t>
            </a:r>
            <a:endParaRPr sz="700">
              <a:latin typeface="Proxima Nova"/>
              <a:ea typeface="Proxima Nova"/>
              <a:cs typeface="Proxima Nova"/>
              <a:sym typeface="Proxima Nova"/>
            </a:endParaRPr>
          </a:p>
        </p:txBody>
      </p:sp>
      <p:sp>
        <p:nvSpPr>
          <p:cNvPr id="328" name="Google Shape;328;p36"/>
          <p:cNvSpPr/>
          <p:nvPr/>
        </p:nvSpPr>
        <p:spPr>
          <a:xfrm flipH="1">
            <a:off x="8013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Generous about his company’s matching policy</a:t>
            </a:r>
            <a:endParaRPr sz="700">
              <a:latin typeface="Proxima Nova"/>
              <a:ea typeface="Proxima Nova"/>
              <a:cs typeface="Proxima Nova"/>
              <a:sym typeface="Proxima Nova"/>
            </a:endParaRPr>
          </a:p>
        </p:txBody>
      </p:sp>
      <p:sp>
        <p:nvSpPr>
          <p:cNvPr id="329" name="Google Shape;329;p36"/>
          <p:cNvSpPr/>
          <p:nvPr/>
        </p:nvSpPr>
        <p:spPr>
          <a:xfrm flipH="1">
            <a:off x="68740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Observant towards certain carbon effects.</a:t>
            </a:r>
            <a:endParaRPr sz="700">
              <a:latin typeface="Proxima Nova"/>
              <a:ea typeface="Proxima Nova"/>
              <a:cs typeface="Proxima Nova"/>
              <a:sym typeface="Proxima Nova"/>
            </a:endParaRPr>
          </a:p>
        </p:txBody>
      </p:sp>
      <p:sp>
        <p:nvSpPr>
          <p:cNvPr id="330" name="Google Shape;330;p36"/>
          <p:cNvSpPr/>
          <p:nvPr/>
        </p:nvSpPr>
        <p:spPr>
          <a:xfrm flipH="1">
            <a:off x="687400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Sad that society doesn’t do enough</a:t>
            </a:r>
            <a:endParaRPr sz="700">
              <a:latin typeface="Proxima Nova"/>
              <a:ea typeface="Proxima Nova"/>
              <a:cs typeface="Proxima Nova"/>
              <a:sym typeface="Proxima Nova"/>
            </a:endParaRPr>
          </a:p>
        </p:txBody>
      </p:sp>
      <p:sp>
        <p:nvSpPr>
          <p:cNvPr id="331" name="Google Shape;331;p36"/>
          <p:cNvSpPr/>
          <p:nvPr/>
        </p:nvSpPr>
        <p:spPr>
          <a:xfrm flipH="1">
            <a:off x="58432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Responsible enough for carbon usage</a:t>
            </a:r>
            <a:endParaRPr sz="700">
              <a:latin typeface="Proxima Nova"/>
              <a:ea typeface="Proxima Nova"/>
              <a:cs typeface="Proxima Nova"/>
              <a:sym typeface="Proxima Nova"/>
            </a:endParaRPr>
          </a:p>
        </p:txBody>
      </p:sp>
      <p:sp>
        <p:nvSpPr>
          <p:cNvPr id="332" name="Google Shape;332;p36"/>
          <p:cNvSpPr/>
          <p:nvPr/>
        </p:nvSpPr>
        <p:spPr>
          <a:xfrm flipH="1">
            <a:off x="48124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Analytical about choosing where he lives.</a:t>
            </a:r>
            <a:endParaRPr sz="700">
              <a:latin typeface="Proxima Nova"/>
              <a:ea typeface="Proxima Nova"/>
              <a:cs typeface="Proxima Nova"/>
              <a:sym typeface="Proxima Nova"/>
            </a:endParaRPr>
          </a:p>
        </p:txBody>
      </p:sp>
      <p:sp>
        <p:nvSpPr>
          <p:cNvPr id="333" name="Google Shape;333;p36"/>
          <p:cNvSpPr/>
          <p:nvPr/>
        </p:nvSpPr>
        <p:spPr>
          <a:xfrm flipH="1">
            <a:off x="6983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Considerate about his environmental impacts.</a:t>
            </a:r>
            <a:endParaRPr sz="700">
              <a:latin typeface="Proxima Nova"/>
              <a:ea typeface="Proxima Nova"/>
              <a:cs typeface="Proxima Nova"/>
              <a:sym typeface="Proxima Nova"/>
            </a:endParaRPr>
          </a:p>
        </p:txBody>
      </p:sp>
      <p:sp>
        <p:nvSpPr>
          <p:cNvPr id="334" name="Google Shape;334;p36"/>
          <p:cNvSpPr/>
          <p:nvPr/>
        </p:nvSpPr>
        <p:spPr>
          <a:xfrm flipH="1">
            <a:off x="5952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Annoyed by the amount he has to drive. </a:t>
            </a:r>
            <a:endParaRPr sz="700">
              <a:latin typeface="Proxima Nova"/>
              <a:ea typeface="Proxima Nova"/>
              <a:cs typeface="Proxima Nova"/>
              <a:sym typeface="Proxima Nova"/>
            </a:endParaRPr>
          </a:p>
        </p:txBody>
      </p:sp>
      <p:sp>
        <p:nvSpPr>
          <p:cNvPr id="335" name="Google Shape;335;p36"/>
          <p:cNvSpPr/>
          <p:nvPr/>
        </p:nvSpPr>
        <p:spPr>
          <a:xfrm flipH="1">
            <a:off x="49216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Determined to shorten his commute.</a:t>
            </a:r>
            <a:endParaRPr sz="700">
              <a:latin typeface="Proxima Nova"/>
              <a:ea typeface="Proxima Nova"/>
              <a:cs typeface="Proxima Nova"/>
              <a:sym typeface="Proxima Nova"/>
            </a:endParaRPr>
          </a:p>
        </p:txBody>
      </p:sp>
      <p:sp>
        <p:nvSpPr>
          <p:cNvPr id="336" name="Google Shape;336;p36"/>
          <p:cNvSpPr/>
          <p:nvPr/>
        </p:nvSpPr>
        <p:spPr>
          <a:xfrm flipH="1">
            <a:off x="58432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Thoughtful about his gas consumption.</a:t>
            </a:r>
            <a:endParaRPr sz="700">
              <a:latin typeface="Proxima Nova"/>
              <a:ea typeface="Proxima Nova"/>
              <a:cs typeface="Proxima Nova"/>
              <a:sym typeface="Proxima Nova"/>
            </a:endParaRPr>
          </a:p>
        </p:txBody>
      </p:sp>
      <p:sp>
        <p:nvSpPr>
          <p:cNvPr id="337" name="Google Shape;337;p36"/>
          <p:cNvSpPr/>
          <p:nvPr/>
        </p:nvSpPr>
        <p:spPr>
          <a:xfrm flipH="1">
            <a:off x="79047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Worried about carbon effect on our environment.</a:t>
            </a:r>
            <a:endParaRPr sz="700">
              <a:latin typeface="Proxima Nova"/>
              <a:ea typeface="Proxima Nova"/>
              <a:cs typeface="Proxima Nova"/>
              <a:sym typeface="Proxima Nova"/>
            </a:endParaRPr>
          </a:p>
        </p:txBody>
      </p:sp>
      <p:sp>
        <p:nvSpPr>
          <p:cNvPr id="338" name="Google Shape;338;p36"/>
          <p:cNvSpPr/>
          <p:nvPr/>
        </p:nvSpPr>
        <p:spPr>
          <a:xfrm flipH="1">
            <a:off x="81231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Spends a lot of money on gas</a:t>
            </a:r>
            <a:endParaRPr sz="700">
              <a:latin typeface="Proxima Nova"/>
              <a:ea typeface="Proxima Nova"/>
              <a:cs typeface="Proxima Nova"/>
              <a:sym typeface="Proxima Nova"/>
            </a:endParaRPr>
          </a:p>
          <a:p>
            <a:pPr indent="0" lvl="0" marL="0" rtl="0" algn="l">
              <a:spcBef>
                <a:spcPts val="0"/>
              </a:spcBef>
              <a:spcAft>
                <a:spcPts val="0"/>
              </a:spcAft>
              <a:buNone/>
            </a:pPr>
            <a:r>
              <a:rPr lang="en" sz="700">
                <a:latin typeface="Proxima Nova"/>
                <a:ea typeface="Proxima Nova"/>
                <a:cs typeface="Proxima Nova"/>
                <a:sym typeface="Proxima Nova"/>
              </a:rPr>
              <a:t> </a:t>
            </a:r>
            <a:endParaRPr sz="700">
              <a:latin typeface="Proxima Nova"/>
              <a:ea typeface="Proxima Nova"/>
              <a:cs typeface="Proxima Nova"/>
              <a:sym typeface="Proxima Nova"/>
            </a:endParaRPr>
          </a:p>
        </p:txBody>
      </p:sp>
      <p:sp>
        <p:nvSpPr>
          <p:cNvPr id="339" name="Google Shape;339;p36"/>
          <p:cNvSpPr/>
          <p:nvPr/>
        </p:nvSpPr>
        <p:spPr>
          <a:xfrm flipH="1">
            <a:off x="8013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Company does a lot of stuff for communities</a:t>
            </a:r>
            <a:endParaRPr sz="700">
              <a:latin typeface="Proxima Nova"/>
              <a:ea typeface="Proxima Nova"/>
              <a:cs typeface="Proxima Nova"/>
              <a:sym typeface="Proxima Nova"/>
            </a:endParaRPr>
          </a:p>
        </p:txBody>
      </p:sp>
      <p:sp>
        <p:nvSpPr>
          <p:cNvPr id="340" name="Google Shape;340;p36"/>
          <p:cNvSpPr/>
          <p:nvPr/>
        </p:nvSpPr>
        <p:spPr>
          <a:xfrm flipH="1">
            <a:off x="687400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Carbon offsets are a good way for corporations to make commitments</a:t>
            </a:r>
            <a:endParaRPr sz="700">
              <a:latin typeface="Proxima Nova"/>
              <a:ea typeface="Proxima Nova"/>
              <a:cs typeface="Proxima Nova"/>
              <a:sym typeface="Proxima Nova"/>
            </a:endParaRPr>
          </a:p>
        </p:txBody>
      </p:sp>
      <p:sp>
        <p:nvSpPr>
          <p:cNvPr id="341" name="Google Shape;341;p36"/>
          <p:cNvSpPr/>
          <p:nvPr/>
        </p:nvSpPr>
        <p:spPr>
          <a:xfrm flipH="1">
            <a:off x="70923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Society isn’t structured to sway away from carbon usage</a:t>
            </a:r>
            <a:endParaRPr sz="700">
              <a:latin typeface="Proxima Nova"/>
              <a:ea typeface="Proxima Nova"/>
              <a:cs typeface="Proxima Nova"/>
              <a:sym typeface="Proxima Nova"/>
            </a:endParaRPr>
          </a:p>
        </p:txBody>
      </p:sp>
      <p:sp>
        <p:nvSpPr>
          <p:cNvPr id="342" name="Google Shape;342;p36"/>
          <p:cNvSpPr/>
          <p:nvPr/>
        </p:nvSpPr>
        <p:spPr>
          <a:xfrm flipH="1">
            <a:off x="60615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Being actionable is important</a:t>
            </a:r>
            <a:endParaRPr sz="700">
              <a:latin typeface="Proxima Nova"/>
              <a:ea typeface="Proxima Nova"/>
              <a:cs typeface="Proxima Nova"/>
              <a:sym typeface="Proxima Nova"/>
            </a:endParaRPr>
          </a:p>
        </p:txBody>
      </p:sp>
      <p:sp>
        <p:nvSpPr>
          <p:cNvPr id="343" name="Google Shape;343;p36"/>
          <p:cNvSpPr/>
          <p:nvPr/>
        </p:nvSpPr>
        <p:spPr>
          <a:xfrm flipH="1">
            <a:off x="50308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Sustainability is important</a:t>
            </a:r>
            <a:endParaRPr sz="700">
              <a:latin typeface="Proxima Nova"/>
              <a:ea typeface="Proxima Nova"/>
              <a:cs typeface="Proxima Nova"/>
              <a:sym typeface="Proxima Nova"/>
            </a:endParaRPr>
          </a:p>
        </p:txBody>
      </p:sp>
      <p:sp>
        <p:nvSpPr>
          <p:cNvPr id="344" name="Google Shape;344;p36"/>
          <p:cNvSpPr/>
          <p:nvPr/>
        </p:nvSpPr>
        <p:spPr>
          <a:xfrm flipH="1">
            <a:off x="6983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Citibank had a great carbon neutrality program</a:t>
            </a:r>
            <a:endParaRPr sz="700">
              <a:latin typeface="Proxima Nova"/>
              <a:ea typeface="Proxima Nova"/>
              <a:cs typeface="Proxima Nova"/>
              <a:sym typeface="Proxima Nova"/>
            </a:endParaRPr>
          </a:p>
        </p:txBody>
      </p:sp>
      <p:sp>
        <p:nvSpPr>
          <p:cNvPr id="345" name="Google Shape;345;p36"/>
          <p:cNvSpPr/>
          <p:nvPr/>
        </p:nvSpPr>
        <p:spPr>
          <a:xfrm flipH="1">
            <a:off x="5952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Traffic matters in his commute</a:t>
            </a:r>
            <a:endParaRPr sz="700">
              <a:latin typeface="Proxima Nova"/>
              <a:ea typeface="Proxima Nova"/>
              <a:cs typeface="Proxima Nova"/>
              <a:sym typeface="Proxima Nova"/>
            </a:endParaRPr>
          </a:p>
        </p:txBody>
      </p:sp>
      <p:sp>
        <p:nvSpPr>
          <p:cNvPr id="346" name="Google Shape;346;p36"/>
          <p:cNvSpPr/>
          <p:nvPr/>
        </p:nvSpPr>
        <p:spPr>
          <a:xfrm flipH="1">
            <a:off x="49216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Decision to think about carbon comes down to consumer</a:t>
            </a:r>
            <a:endParaRPr sz="700">
              <a:latin typeface="Proxima Nova"/>
              <a:ea typeface="Proxima Nova"/>
              <a:cs typeface="Proxima Nova"/>
              <a:sym typeface="Proxima Nova"/>
            </a:endParaRPr>
          </a:p>
        </p:txBody>
      </p:sp>
      <p:sp>
        <p:nvSpPr>
          <p:cNvPr id="347" name="Google Shape;347;p36"/>
          <p:cNvSpPr/>
          <p:nvPr/>
        </p:nvSpPr>
        <p:spPr>
          <a:xfrm flipH="1">
            <a:off x="58432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Unaware of what to do about carbon usage</a:t>
            </a:r>
            <a:endParaRPr sz="700">
              <a:latin typeface="Proxima Nova"/>
              <a:ea typeface="Proxima Nova"/>
              <a:cs typeface="Proxima Nova"/>
              <a:sym typeface="Proxima Nova"/>
            </a:endParaRPr>
          </a:p>
        </p:txBody>
      </p:sp>
      <p:sp>
        <p:nvSpPr>
          <p:cNvPr id="348" name="Google Shape;348;p36"/>
          <p:cNvSpPr/>
          <p:nvPr/>
        </p:nvSpPr>
        <p:spPr>
          <a:xfrm flipH="1">
            <a:off x="79047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Corporate charitable matching is a great benefit</a:t>
            </a:r>
            <a:endParaRPr sz="700">
              <a:latin typeface="Proxima Nova"/>
              <a:ea typeface="Proxima Nova"/>
              <a:cs typeface="Proxima Nova"/>
              <a:sym typeface="Proxima Nova"/>
            </a:endParaRPr>
          </a:p>
        </p:txBody>
      </p:sp>
      <p:sp>
        <p:nvSpPr>
          <p:cNvPr id="349" name="Google Shape;349;p36"/>
          <p:cNvSpPr txBox="1"/>
          <p:nvPr/>
        </p:nvSpPr>
        <p:spPr>
          <a:xfrm>
            <a:off x="3421900"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SAYS</a:t>
            </a:r>
            <a:endParaRPr b="1" sz="1300">
              <a:solidFill>
                <a:srgbClr val="616161"/>
              </a:solidFill>
              <a:latin typeface="Proxima Nova"/>
              <a:ea typeface="Proxima Nova"/>
              <a:cs typeface="Proxima Nova"/>
              <a:sym typeface="Proxima Nova"/>
            </a:endParaRPr>
          </a:p>
        </p:txBody>
      </p:sp>
      <p:sp>
        <p:nvSpPr>
          <p:cNvPr id="350" name="Google Shape;350;p36"/>
          <p:cNvSpPr txBox="1"/>
          <p:nvPr/>
        </p:nvSpPr>
        <p:spPr>
          <a:xfrm>
            <a:off x="4689138" y="1715275"/>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THINKS</a:t>
            </a:r>
            <a:endParaRPr b="1" sz="1300">
              <a:solidFill>
                <a:srgbClr val="616161"/>
              </a:solidFill>
              <a:latin typeface="Proxima Nova"/>
              <a:ea typeface="Proxima Nova"/>
              <a:cs typeface="Proxima Nova"/>
              <a:sym typeface="Proxima Nova"/>
            </a:endParaRPr>
          </a:p>
        </p:txBody>
      </p:sp>
      <p:sp>
        <p:nvSpPr>
          <p:cNvPr id="351" name="Google Shape;351;p36"/>
          <p:cNvSpPr txBox="1"/>
          <p:nvPr/>
        </p:nvSpPr>
        <p:spPr>
          <a:xfrm>
            <a:off x="3421888" y="2849300"/>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DOES</a:t>
            </a:r>
            <a:endParaRPr b="1" sz="1300">
              <a:solidFill>
                <a:srgbClr val="616161"/>
              </a:solidFill>
              <a:latin typeface="Proxima Nova"/>
              <a:ea typeface="Proxima Nova"/>
              <a:cs typeface="Proxima Nova"/>
              <a:sym typeface="Proxima Nova"/>
            </a:endParaRPr>
          </a:p>
        </p:txBody>
      </p:sp>
      <p:sp>
        <p:nvSpPr>
          <p:cNvPr id="352" name="Google Shape;352;p36"/>
          <p:cNvSpPr txBox="1"/>
          <p:nvPr/>
        </p:nvSpPr>
        <p:spPr>
          <a:xfrm>
            <a:off x="4689138" y="2849288"/>
            <a:ext cx="1044900" cy="577500"/>
          </a:xfrm>
          <a:prstGeom prst="rect">
            <a:avLst/>
          </a:prstGeom>
          <a:noFill/>
          <a:ln>
            <a:noFill/>
          </a:ln>
        </p:spPr>
        <p:txBody>
          <a:bodyPr anchorCtr="0" anchor="ctr" bIns="91425" lIns="91425" spcFirstLastPara="1" rIns="91425" wrap="square" tIns="91425">
            <a:normAutofit/>
          </a:bodyPr>
          <a:lstStyle/>
          <a:p>
            <a:pPr indent="0" lvl="0" marL="0" rtl="0" algn="ctr">
              <a:lnSpc>
                <a:spcPct val="115000"/>
              </a:lnSpc>
              <a:spcBef>
                <a:spcPts val="0"/>
              </a:spcBef>
              <a:spcAft>
                <a:spcPts val="1200"/>
              </a:spcAft>
              <a:buNone/>
            </a:pPr>
            <a:r>
              <a:rPr b="1" lang="en" sz="1300">
                <a:solidFill>
                  <a:srgbClr val="616161"/>
                </a:solidFill>
                <a:latin typeface="Proxima Nova"/>
                <a:ea typeface="Proxima Nova"/>
                <a:cs typeface="Proxima Nova"/>
                <a:sym typeface="Proxima Nova"/>
              </a:rPr>
              <a:t>FEELS</a:t>
            </a:r>
            <a:endParaRPr b="1" sz="1300">
              <a:solidFill>
                <a:srgbClr val="616161"/>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37"/>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Ben</a:t>
            </a:r>
            <a:endParaRPr/>
          </a:p>
        </p:txBody>
      </p:sp>
      <p:sp>
        <p:nvSpPr>
          <p:cNvPr id="358" name="Google Shape;358;p37"/>
          <p:cNvSpPr/>
          <p:nvPr/>
        </p:nvSpPr>
        <p:spPr>
          <a:xfrm>
            <a:off x="1112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work for Social Security at their Richmond offices”</a:t>
            </a:r>
            <a:endParaRPr sz="700">
              <a:latin typeface="Proxima Nova"/>
              <a:ea typeface="Proxima Nova"/>
              <a:cs typeface="Proxima Nova"/>
              <a:sym typeface="Proxima Nova"/>
            </a:endParaRPr>
          </a:p>
        </p:txBody>
      </p:sp>
      <p:sp>
        <p:nvSpPr>
          <p:cNvPr id="359" name="Google Shape;359;p37"/>
          <p:cNvSpPr/>
          <p:nvPr/>
        </p:nvSpPr>
        <p:spPr>
          <a:xfrm>
            <a:off x="220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have never heard of the term carbon offsets”</a:t>
            </a:r>
            <a:endParaRPr sz="700">
              <a:latin typeface="Proxima Nova"/>
              <a:ea typeface="Proxima Nova"/>
              <a:cs typeface="Proxima Nova"/>
              <a:sym typeface="Proxima Nova"/>
            </a:endParaRPr>
          </a:p>
        </p:txBody>
      </p:sp>
      <p:sp>
        <p:nvSpPr>
          <p:cNvPr id="360" name="Google Shape;360;p37"/>
          <p:cNvSpPr/>
          <p:nvPr/>
        </p:nvSpPr>
        <p:spPr>
          <a:xfrm>
            <a:off x="136035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don’t know too much about what a carbon footprint is”</a:t>
            </a:r>
            <a:endParaRPr sz="700">
              <a:latin typeface="Proxima Nova"/>
              <a:ea typeface="Proxima Nova"/>
              <a:cs typeface="Proxima Nova"/>
              <a:sym typeface="Proxima Nova"/>
            </a:endParaRPr>
          </a:p>
        </p:txBody>
      </p:sp>
      <p:sp>
        <p:nvSpPr>
          <p:cNvPr id="361" name="Google Shape;361;p37"/>
          <p:cNvSpPr/>
          <p:nvPr/>
        </p:nvSpPr>
        <p:spPr>
          <a:xfrm>
            <a:off x="11420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“Instead of using my car to commute to work, I take the Amtrak (train)”</a:t>
            </a:r>
            <a:endParaRPr sz="700">
              <a:latin typeface="Proxima Nova"/>
              <a:ea typeface="Proxima Nova"/>
              <a:cs typeface="Proxima Nova"/>
              <a:sym typeface="Proxima Nova"/>
            </a:endParaRPr>
          </a:p>
        </p:txBody>
      </p:sp>
      <p:sp>
        <p:nvSpPr>
          <p:cNvPr id="362" name="Google Shape;362;p37"/>
          <p:cNvSpPr/>
          <p:nvPr/>
        </p:nvSpPr>
        <p:spPr>
          <a:xfrm>
            <a:off x="21727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“It takes an hour and a half to get from Sacramento to Richmond”</a:t>
            </a:r>
            <a:endParaRPr sz="700">
              <a:latin typeface="Proxima Nova"/>
              <a:ea typeface="Proxima Nova"/>
              <a:cs typeface="Proxima Nova"/>
              <a:sym typeface="Proxima Nova"/>
            </a:endParaRPr>
          </a:p>
        </p:txBody>
      </p:sp>
      <p:sp>
        <p:nvSpPr>
          <p:cNvPr id="363" name="Google Shape;363;p37"/>
          <p:cNvSpPr/>
          <p:nvPr/>
        </p:nvSpPr>
        <p:spPr>
          <a:xfrm>
            <a:off x="32035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think I would care more about sustainability if there were easier ways to contribute”</a:t>
            </a:r>
            <a:endParaRPr sz="700">
              <a:latin typeface="Proxima Nova"/>
              <a:ea typeface="Proxima Nova"/>
              <a:cs typeface="Proxima Nova"/>
              <a:sym typeface="Proxima Nova"/>
            </a:endParaRPr>
          </a:p>
        </p:txBody>
      </p:sp>
      <p:sp>
        <p:nvSpPr>
          <p:cNvPr id="364" name="Google Shape;364;p37"/>
          <p:cNvSpPr/>
          <p:nvPr/>
        </p:nvSpPr>
        <p:spPr>
          <a:xfrm>
            <a:off x="1251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“There’s nothing at the Social Security office that relates to promoting sustainability”</a:t>
            </a:r>
            <a:endParaRPr sz="700">
              <a:latin typeface="Proxima Nova"/>
              <a:ea typeface="Proxima Nova"/>
              <a:cs typeface="Proxima Nova"/>
              <a:sym typeface="Proxima Nova"/>
            </a:endParaRPr>
          </a:p>
        </p:txBody>
      </p:sp>
      <p:sp>
        <p:nvSpPr>
          <p:cNvPr id="365" name="Google Shape;365;p37"/>
          <p:cNvSpPr/>
          <p:nvPr/>
        </p:nvSpPr>
        <p:spPr>
          <a:xfrm>
            <a:off x="2281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a:t>
            </a:r>
            <a:r>
              <a:rPr lang="en" sz="700">
                <a:latin typeface="Proxima Nova"/>
                <a:ea typeface="Proxima Nova"/>
                <a:cs typeface="Proxima Nova"/>
                <a:sym typeface="Proxima Nova"/>
              </a:rPr>
              <a:t>I’d rather take the train and relax than need to drive to Richmond everyday”</a:t>
            </a:r>
            <a:endParaRPr sz="700">
              <a:latin typeface="Proxima Nova"/>
              <a:ea typeface="Proxima Nova"/>
              <a:cs typeface="Proxima Nova"/>
              <a:sym typeface="Proxima Nova"/>
            </a:endParaRPr>
          </a:p>
        </p:txBody>
      </p:sp>
      <p:sp>
        <p:nvSpPr>
          <p:cNvPr id="366" name="Google Shape;366;p37"/>
          <p:cNvSpPr/>
          <p:nvPr/>
        </p:nvSpPr>
        <p:spPr>
          <a:xfrm>
            <a:off x="33127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don’t think too much about sustainability, I just know it is good for the environment”</a:t>
            </a:r>
            <a:endParaRPr sz="700">
              <a:latin typeface="Proxima Nova"/>
              <a:ea typeface="Proxima Nova"/>
              <a:cs typeface="Proxima Nova"/>
              <a:sym typeface="Proxima Nova"/>
            </a:endParaRPr>
          </a:p>
        </p:txBody>
      </p:sp>
      <p:sp>
        <p:nvSpPr>
          <p:cNvPr id="367" name="Google Shape;367;p37"/>
          <p:cNvSpPr/>
          <p:nvPr/>
        </p:nvSpPr>
        <p:spPr>
          <a:xfrm>
            <a:off x="23911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 “I spend about 3 hours on the train each day”</a:t>
            </a:r>
            <a:endParaRPr sz="700">
              <a:latin typeface="Proxima Nova"/>
              <a:ea typeface="Proxima Nova"/>
              <a:cs typeface="Proxima Nova"/>
              <a:sym typeface="Proxima Nova"/>
            </a:endParaRPr>
          </a:p>
        </p:txBody>
      </p:sp>
      <p:sp>
        <p:nvSpPr>
          <p:cNvPr id="368" name="Google Shape;368;p37"/>
          <p:cNvSpPr/>
          <p:nvPr/>
        </p:nvSpPr>
        <p:spPr>
          <a:xfrm>
            <a:off x="3295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700">
                <a:latin typeface="Proxima Nova"/>
                <a:ea typeface="Proxima Nova"/>
                <a:cs typeface="Proxima Nova"/>
                <a:sym typeface="Proxima Nova"/>
              </a:rPr>
              <a:t>“I think that taking the train reduces my carbon footprint compared to driving everyday”</a:t>
            </a:r>
            <a:endParaRPr sz="700">
              <a:latin typeface="Proxima Nova"/>
              <a:ea typeface="Proxima Nova"/>
              <a:cs typeface="Proxima Nova"/>
              <a:sym typeface="Proxima Nova"/>
            </a:endParaRPr>
          </a:p>
        </p:txBody>
      </p:sp>
      <p:sp>
        <p:nvSpPr>
          <p:cNvPr id="369" name="Google Shape;369;p37"/>
          <p:cNvSpPr/>
          <p:nvPr/>
        </p:nvSpPr>
        <p:spPr>
          <a:xfrm>
            <a:off x="3295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Takes the train to work</a:t>
            </a:r>
            <a:endParaRPr sz="700">
              <a:latin typeface="Proxima Nova"/>
              <a:ea typeface="Proxima Nova"/>
              <a:cs typeface="Proxima Nova"/>
              <a:sym typeface="Proxima Nova"/>
            </a:endParaRPr>
          </a:p>
        </p:txBody>
      </p:sp>
      <p:sp>
        <p:nvSpPr>
          <p:cNvPr id="370" name="Google Shape;370;p37"/>
          <p:cNvSpPr/>
          <p:nvPr/>
        </p:nvSpPr>
        <p:spPr>
          <a:xfrm>
            <a:off x="220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care a great deal about sustainability, knows it is important</a:t>
            </a:r>
            <a:endParaRPr sz="700">
              <a:latin typeface="Proxima Nova"/>
              <a:ea typeface="Proxima Nova"/>
              <a:cs typeface="Proxima Nova"/>
              <a:sym typeface="Proxima Nova"/>
            </a:endParaRPr>
          </a:p>
        </p:txBody>
      </p:sp>
      <p:sp>
        <p:nvSpPr>
          <p:cNvPr id="371" name="Google Shape;371;p37"/>
          <p:cNvSpPr/>
          <p:nvPr/>
        </p:nvSpPr>
        <p:spPr>
          <a:xfrm>
            <a:off x="13603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like that the train can be expensive when taken multiple times</a:t>
            </a:r>
            <a:endParaRPr sz="700">
              <a:latin typeface="Proxima Nova"/>
              <a:ea typeface="Proxima Nova"/>
              <a:cs typeface="Proxima Nova"/>
              <a:sym typeface="Proxima Nova"/>
            </a:endParaRPr>
          </a:p>
        </p:txBody>
      </p:sp>
      <p:sp>
        <p:nvSpPr>
          <p:cNvPr id="372" name="Google Shape;372;p37"/>
          <p:cNvSpPr/>
          <p:nvPr/>
        </p:nvSpPr>
        <p:spPr>
          <a:xfrm>
            <a:off x="136035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Lives in Sacramento and commutes to Richmond for work</a:t>
            </a:r>
            <a:endParaRPr sz="700">
              <a:latin typeface="Proxima Nova"/>
              <a:ea typeface="Proxima Nova"/>
              <a:cs typeface="Proxima Nova"/>
              <a:sym typeface="Proxima Nova"/>
            </a:endParaRPr>
          </a:p>
        </p:txBody>
      </p:sp>
      <p:sp>
        <p:nvSpPr>
          <p:cNvPr id="373" name="Google Shape;373;p37"/>
          <p:cNvSpPr/>
          <p:nvPr/>
        </p:nvSpPr>
        <p:spPr>
          <a:xfrm>
            <a:off x="23911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Works for Social Security</a:t>
            </a:r>
            <a:endParaRPr sz="700">
              <a:latin typeface="Proxima Nova"/>
              <a:ea typeface="Proxima Nova"/>
              <a:cs typeface="Proxima Nova"/>
              <a:sym typeface="Proxima Nova"/>
            </a:endParaRPr>
          </a:p>
        </p:txBody>
      </p:sp>
      <p:sp>
        <p:nvSpPr>
          <p:cNvPr id="374" name="Google Shape;374;p37"/>
          <p:cNvSpPr/>
          <p:nvPr/>
        </p:nvSpPr>
        <p:spPr>
          <a:xfrm>
            <a:off x="34219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Separates trash as much as possible</a:t>
            </a:r>
            <a:endParaRPr sz="700">
              <a:latin typeface="Proxima Nova"/>
              <a:ea typeface="Proxima Nova"/>
              <a:cs typeface="Proxima Nova"/>
              <a:sym typeface="Proxima Nova"/>
            </a:endParaRPr>
          </a:p>
        </p:txBody>
      </p:sp>
      <p:sp>
        <p:nvSpPr>
          <p:cNvPr id="375" name="Google Shape;375;p37"/>
          <p:cNvSpPr/>
          <p:nvPr/>
        </p:nvSpPr>
        <p:spPr>
          <a:xfrm>
            <a:off x="1251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know anything about carbon offsets</a:t>
            </a:r>
            <a:endParaRPr sz="700">
              <a:latin typeface="Proxima Nova"/>
              <a:ea typeface="Proxima Nova"/>
              <a:cs typeface="Proxima Nova"/>
              <a:sym typeface="Proxima Nova"/>
            </a:endParaRPr>
          </a:p>
        </p:txBody>
      </p:sp>
      <p:sp>
        <p:nvSpPr>
          <p:cNvPr id="376" name="Google Shape;376;p37"/>
          <p:cNvSpPr/>
          <p:nvPr/>
        </p:nvSpPr>
        <p:spPr>
          <a:xfrm>
            <a:off x="2281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Likes taking the train because he can relax once on it</a:t>
            </a:r>
            <a:endParaRPr sz="700">
              <a:latin typeface="Proxima Nova"/>
              <a:ea typeface="Proxima Nova"/>
              <a:cs typeface="Proxima Nova"/>
              <a:sym typeface="Proxima Nova"/>
            </a:endParaRPr>
          </a:p>
        </p:txBody>
      </p:sp>
      <p:sp>
        <p:nvSpPr>
          <p:cNvPr id="377" name="Google Shape;377;p37"/>
          <p:cNvSpPr/>
          <p:nvPr/>
        </p:nvSpPr>
        <p:spPr>
          <a:xfrm>
            <a:off x="33127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like how the train can be delayed</a:t>
            </a:r>
            <a:endParaRPr sz="700">
              <a:latin typeface="Proxima Nova"/>
              <a:ea typeface="Proxima Nova"/>
              <a:cs typeface="Proxima Nova"/>
              <a:sym typeface="Proxima Nova"/>
            </a:endParaRPr>
          </a:p>
        </p:txBody>
      </p:sp>
      <p:sp>
        <p:nvSpPr>
          <p:cNvPr id="378" name="Google Shape;378;p37"/>
          <p:cNvSpPr/>
          <p:nvPr/>
        </p:nvSpPr>
        <p:spPr>
          <a:xfrm>
            <a:off x="23911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Family recycles at home, does so at work as well</a:t>
            </a:r>
            <a:endParaRPr sz="700">
              <a:latin typeface="Proxima Nova"/>
              <a:ea typeface="Proxima Nova"/>
              <a:cs typeface="Proxima Nova"/>
              <a:sym typeface="Proxima Nova"/>
            </a:endParaRPr>
          </a:p>
        </p:txBody>
      </p:sp>
      <p:sp>
        <p:nvSpPr>
          <p:cNvPr id="379" name="Google Shape;379;p37"/>
          <p:cNvSpPr/>
          <p:nvPr/>
        </p:nvSpPr>
        <p:spPr>
          <a:xfrm>
            <a:off x="3295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Spends $300/month on gas</a:t>
            </a:r>
            <a:endParaRPr sz="700">
              <a:latin typeface="Proxima Nova"/>
              <a:ea typeface="Proxima Nova"/>
              <a:cs typeface="Proxima Nova"/>
              <a:sym typeface="Proxima Nova"/>
            </a:endParaRPr>
          </a:p>
        </p:txBody>
      </p:sp>
      <p:sp>
        <p:nvSpPr>
          <p:cNvPr id="380" name="Google Shape;380;p37"/>
          <p:cNvSpPr/>
          <p:nvPr/>
        </p:nvSpPr>
        <p:spPr>
          <a:xfrm flipH="1">
            <a:off x="79047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enjoy paying too much for gas</a:t>
            </a:r>
            <a:endParaRPr sz="700">
              <a:latin typeface="Proxima Nova"/>
              <a:ea typeface="Proxima Nova"/>
              <a:cs typeface="Proxima Nova"/>
              <a:sym typeface="Proxima Nova"/>
            </a:endParaRPr>
          </a:p>
        </p:txBody>
      </p:sp>
      <p:sp>
        <p:nvSpPr>
          <p:cNvPr id="381" name="Google Shape;381;p37"/>
          <p:cNvSpPr/>
          <p:nvPr/>
        </p:nvSpPr>
        <p:spPr>
          <a:xfrm flipH="1">
            <a:off x="8013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like global warming is definitely becoming a more prominent issue</a:t>
            </a:r>
            <a:endParaRPr sz="700">
              <a:latin typeface="Proxima Nova"/>
              <a:ea typeface="Proxima Nova"/>
              <a:cs typeface="Proxima Nova"/>
              <a:sym typeface="Proxima Nova"/>
            </a:endParaRPr>
          </a:p>
        </p:txBody>
      </p:sp>
      <p:sp>
        <p:nvSpPr>
          <p:cNvPr id="382" name="Google Shape;382;p37"/>
          <p:cNvSpPr/>
          <p:nvPr/>
        </p:nvSpPr>
        <p:spPr>
          <a:xfrm flipH="1">
            <a:off x="68740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like he should do more himself to be more educated on sustainability issues</a:t>
            </a:r>
            <a:endParaRPr sz="700">
              <a:latin typeface="Proxima Nova"/>
              <a:ea typeface="Proxima Nova"/>
              <a:cs typeface="Proxima Nova"/>
              <a:sym typeface="Proxima Nova"/>
            </a:endParaRPr>
          </a:p>
        </p:txBody>
      </p:sp>
      <p:sp>
        <p:nvSpPr>
          <p:cNvPr id="383" name="Google Shape;383;p37"/>
          <p:cNvSpPr/>
          <p:nvPr/>
        </p:nvSpPr>
        <p:spPr>
          <a:xfrm flipH="1">
            <a:off x="687400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that he can definitely do more to contribute to sustainability</a:t>
            </a:r>
            <a:endParaRPr sz="700">
              <a:latin typeface="Proxima Nova"/>
              <a:ea typeface="Proxima Nova"/>
              <a:cs typeface="Proxima Nova"/>
              <a:sym typeface="Proxima Nova"/>
            </a:endParaRPr>
          </a:p>
        </p:txBody>
      </p:sp>
      <p:sp>
        <p:nvSpPr>
          <p:cNvPr id="384" name="Google Shape;384;p37"/>
          <p:cNvSpPr/>
          <p:nvPr/>
        </p:nvSpPr>
        <p:spPr>
          <a:xfrm flipH="1">
            <a:off x="58432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Enjoys taking the train to work</a:t>
            </a:r>
            <a:endParaRPr sz="700">
              <a:latin typeface="Proxima Nova"/>
              <a:ea typeface="Proxima Nova"/>
              <a:cs typeface="Proxima Nova"/>
              <a:sym typeface="Proxima Nova"/>
            </a:endParaRPr>
          </a:p>
        </p:txBody>
      </p:sp>
      <p:sp>
        <p:nvSpPr>
          <p:cNvPr id="385" name="Google Shape;385;p37"/>
          <p:cNvSpPr/>
          <p:nvPr/>
        </p:nvSpPr>
        <p:spPr>
          <a:xfrm flipH="1">
            <a:off x="48124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that having a better understanding of carbon offsets can help him act on it</a:t>
            </a:r>
            <a:endParaRPr sz="700">
              <a:latin typeface="Proxima Nova"/>
              <a:ea typeface="Proxima Nova"/>
              <a:cs typeface="Proxima Nova"/>
              <a:sym typeface="Proxima Nova"/>
            </a:endParaRPr>
          </a:p>
        </p:txBody>
      </p:sp>
      <p:sp>
        <p:nvSpPr>
          <p:cNvPr id="386" name="Google Shape;386;p37"/>
          <p:cNvSpPr/>
          <p:nvPr/>
        </p:nvSpPr>
        <p:spPr>
          <a:xfrm flipH="1">
            <a:off x="6983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that commuting to work is something no one can avoid, so no one thinks about the impact of it</a:t>
            </a:r>
            <a:endParaRPr sz="700">
              <a:latin typeface="Proxima Nova"/>
              <a:ea typeface="Proxima Nova"/>
              <a:cs typeface="Proxima Nova"/>
              <a:sym typeface="Proxima Nova"/>
            </a:endParaRPr>
          </a:p>
        </p:txBody>
      </p:sp>
      <p:sp>
        <p:nvSpPr>
          <p:cNvPr id="387" name="Google Shape;387;p37"/>
          <p:cNvSpPr/>
          <p:nvPr/>
        </p:nvSpPr>
        <p:spPr>
          <a:xfrm flipH="1">
            <a:off x="5952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like there are not easy ways to think about sustainability when it comes to commuting</a:t>
            </a:r>
            <a:endParaRPr sz="700">
              <a:latin typeface="Proxima Nova"/>
              <a:ea typeface="Proxima Nova"/>
              <a:cs typeface="Proxima Nova"/>
              <a:sym typeface="Proxima Nova"/>
            </a:endParaRPr>
          </a:p>
        </p:txBody>
      </p:sp>
      <p:sp>
        <p:nvSpPr>
          <p:cNvPr id="388" name="Google Shape;388;p37"/>
          <p:cNvSpPr/>
          <p:nvPr/>
        </p:nvSpPr>
        <p:spPr>
          <a:xfrm flipH="1">
            <a:off x="49216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feel like he can contribute much to sustainability by himself</a:t>
            </a:r>
            <a:endParaRPr sz="700">
              <a:latin typeface="Proxima Nova"/>
              <a:ea typeface="Proxima Nova"/>
              <a:cs typeface="Proxima Nova"/>
              <a:sym typeface="Proxima Nova"/>
            </a:endParaRPr>
          </a:p>
        </p:txBody>
      </p:sp>
      <p:sp>
        <p:nvSpPr>
          <p:cNvPr id="389" name="Google Shape;389;p37"/>
          <p:cNvSpPr/>
          <p:nvPr/>
        </p:nvSpPr>
        <p:spPr>
          <a:xfrm flipH="1">
            <a:off x="58432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feel that taking the train and recycling is doing enough</a:t>
            </a:r>
            <a:endParaRPr sz="700">
              <a:latin typeface="Proxima Nova"/>
              <a:ea typeface="Proxima Nova"/>
              <a:cs typeface="Proxima Nova"/>
              <a:sym typeface="Proxima Nova"/>
            </a:endParaRPr>
          </a:p>
        </p:txBody>
      </p:sp>
      <p:sp>
        <p:nvSpPr>
          <p:cNvPr id="390" name="Google Shape;390;p37"/>
          <p:cNvSpPr/>
          <p:nvPr/>
        </p:nvSpPr>
        <p:spPr>
          <a:xfrm flipH="1">
            <a:off x="79047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Feels open to learning more</a:t>
            </a:r>
            <a:endParaRPr sz="700">
              <a:latin typeface="Proxima Nova"/>
              <a:ea typeface="Proxima Nova"/>
              <a:cs typeface="Proxima Nova"/>
              <a:sym typeface="Proxima Nova"/>
            </a:endParaRPr>
          </a:p>
        </p:txBody>
      </p:sp>
      <p:sp>
        <p:nvSpPr>
          <p:cNvPr id="391" name="Google Shape;391;p37"/>
          <p:cNvSpPr/>
          <p:nvPr/>
        </p:nvSpPr>
        <p:spPr>
          <a:xfrm flipH="1">
            <a:off x="81231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Thinks he can contribute more to sustainability if there were easier/better ways to</a:t>
            </a:r>
            <a:endParaRPr sz="700">
              <a:latin typeface="Proxima Nova"/>
              <a:ea typeface="Proxima Nova"/>
              <a:cs typeface="Proxima Nova"/>
              <a:sym typeface="Proxima Nova"/>
            </a:endParaRPr>
          </a:p>
        </p:txBody>
      </p:sp>
      <p:sp>
        <p:nvSpPr>
          <p:cNvPr id="392" name="Google Shape;392;p37"/>
          <p:cNvSpPr/>
          <p:nvPr/>
        </p:nvSpPr>
        <p:spPr>
          <a:xfrm flipH="1">
            <a:off x="8013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Thinks that recycling at home is one of the main ways he contributes to sustainability</a:t>
            </a:r>
            <a:endParaRPr sz="700">
              <a:latin typeface="Proxima Nova"/>
              <a:ea typeface="Proxima Nova"/>
              <a:cs typeface="Proxima Nova"/>
              <a:sym typeface="Proxima Nova"/>
            </a:endParaRPr>
          </a:p>
        </p:txBody>
      </p:sp>
      <p:sp>
        <p:nvSpPr>
          <p:cNvPr id="393" name="Google Shape;393;p37"/>
          <p:cNvSpPr/>
          <p:nvPr/>
        </p:nvSpPr>
        <p:spPr>
          <a:xfrm flipH="1">
            <a:off x="687400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know how much he impacts the environment with taking the train to work</a:t>
            </a:r>
            <a:endParaRPr sz="700">
              <a:latin typeface="Proxima Nova"/>
              <a:ea typeface="Proxima Nova"/>
              <a:cs typeface="Proxima Nova"/>
              <a:sym typeface="Proxima Nova"/>
            </a:endParaRPr>
          </a:p>
        </p:txBody>
      </p:sp>
      <p:sp>
        <p:nvSpPr>
          <p:cNvPr id="394" name="Google Shape;394;p37"/>
          <p:cNvSpPr/>
          <p:nvPr/>
        </p:nvSpPr>
        <p:spPr>
          <a:xfrm flipH="1">
            <a:off x="70923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think about sustainability related to transportation</a:t>
            </a:r>
            <a:endParaRPr sz="700">
              <a:latin typeface="Proxima Nova"/>
              <a:ea typeface="Proxima Nova"/>
              <a:cs typeface="Proxima Nova"/>
              <a:sym typeface="Proxima Nova"/>
            </a:endParaRPr>
          </a:p>
        </p:txBody>
      </p:sp>
      <p:sp>
        <p:nvSpPr>
          <p:cNvPr id="395" name="Google Shape;395;p37"/>
          <p:cNvSpPr/>
          <p:nvPr/>
        </p:nvSpPr>
        <p:spPr>
          <a:xfrm flipH="1">
            <a:off x="60615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latin typeface="Proxima Nova"/>
                <a:ea typeface="Proxima Nova"/>
                <a:cs typeface="Proxima Nova"/>
                <a:sym typeface="Proxima Nova"/>
              </a:rPr>
              <a:t>Does not think too much about sustainability in daily life</a:t>
            </a:r>
            <a:endParaRPr sz="700">
              <a:latin typeface="Proxima Nova"/>
              <a:ea typeface="Proxima Nova"/>
              <a:cs typeface="Proxima Nova"/>
              <a:sym typeface="Proxima Nova"/>
            </a:endParaRPr>
          </a:p>
        </p:txBody>
      </p:sp>
      <p:sp>
        <p:nvSpPr>
          <p:cNvPr id="396" name="Google Shape;396;p37"/>
          <p:cNvSpPr/>
          <p:nvPr/>
        </p:nvSpPr>
        <p:spPr>
          <a:xfrm flipH="1">
            <a:off x="50308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Believes that taking the train reduces his carbon footprint compared to driving</a:t>
            </a:r>
            <a:endParaRPr sz="700">
              <a:latin typeface="Proxima Nova"/>
              <a:ea typeface="Proxima Nova"/>
              <a:cs typeface="Proxima Nova"/>
              <a:sym typeface="Proxima Nova"/>
            </a:endParaRPr>
          </a:p>
        </p:txBody>
      </p:sp>
      <p:sp>
        <p:nvSpPr>
          <p:cNvPr id="397" name="Google Shape;397;p37"/>
          <p:cNvSpPr/>
          <p:nvPr/>
        </p:nvSpPr>
        <p:spPr>
          <a:xfrm flipH="1">
            <a:off x="6983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Thinks that taking the train is a better option compared to being stuck in traffic</a:t>
            </a:r>
            <a:endParaRPr sz="700">
              <a:latin typeface="Proxima Nova"/>
              <a:ea typeface="Proxima Nova"/>
              <a:cs typeface="Proxima Nova"/>
              <a:sym typeface="Proxima Nova"/>
            </a:endParaRPr>
          </a:p>
        </p:txBody>
      </p:sp>
      <p:sp>
        <p:nvSpPr>
          <p:cNvPr id="398" name="Google Shape;398;p37"/>
          <p:cNvSpPr/>
          <p:nvPr/>
        </p:nvSpPr>
        <p:spPr>
          <a:xfrm flipH="1">
            <a:off x="5952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think about his carbon footprint on the daily</a:t>
            </a:r>
            <a:endParaRPr sz="700">
              <a:latin typeface="Proxima Nova"/>
              <a:ea typeface="Proxima Nova"/>
              <a:cs typeface="Proxima Nova"/>
              <a:sym typeface="Proxima Nova"/>
            </a:endParaRPr>
          </a:p>
        </p:txBody>
      </p:sp>
      <p:sp>
        <p:nvSpPr>
          <p:cNvPr id="399" name="Google Shape;399;p37"/>
          <p:cNvSpPr/>
          <p:nvPr/>
        </p:nvSpPr>
        <p:spPr>
          <a:xfrm flipH="1">
            <a:off x="49216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Thinks he himself does not make a big impact of sustainability efforts</a:t>
            </a:r>
            <a:endParaRPr sz="700">
              <a:latin typeface="Proxima Nova"/>
              <a:ea typeface="Proxima Nova"/>
              <a:cs typeface="Proxima Nova"/>
              <a:sym typeface="Proxima Nova"/>
            </a:endParaRPr>
          </a:p>
        </p:txBody>
      </p:sp>
      <p:sp>
        <p:nvSpPr>
          <p:cNvPr id="400" name="Google Shape;400;p37"/>
          <p:cNvSpPr/>
          <p:nvPr/>
        </p:nvSpPr>
        <p:spPr>
          <a:xfrm flipH="1">
            <a:off x="58432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think recycling or separating trash is the only way</a:t>
            </a:r>
            <a:endParaRPr sz="700">
              <a:latin typeface="Proxima Nova"/>
              <a:ea typeface="Proxima Nova"/>
              <a:cs typeface="Proxima Nova"/>
              <a:sym typeface="Proxima Nova"/>
            </a:endParaRPr>
          </a:p>
        </p:txBody>
      </p:sp>
      <p:sp>
        <p:nvSpPr>
          <p:cNvPr id="401" name="Google Shape;401;p37"/>
          <p:cNvSpPr/>
          <p:nvPr/>
        </p:nvSpPr>
        <p:spPr>
          <a:xfrm flipH="1">
            <a:off x="79047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Does not know that carbon offsets can be bought by companies</a:t>
            </a:r>
            <a:endParaRPr sz="700">
              <a:latin typeface="Proxima Nova"/>
              <a:ea typeface="Proxima Nova"/>
              <a:cs typeface="Proxima Nova"/>
              <a:sym typeface="Proxima Nova"/>
            </a:endParaRPr>
          </a:p>
        </p:txBody>
      </p:sp>
      <p:sp>
        <p:nvSpPr>
          <p:cNvPr id="402" name="Google Shape;402;p37"/>
          <p:cNvSpPr txBox="1"/>
          <p:nvPr>
            <p:ph idx="1" type="subTitle"/>
          </p:nvPr>
        </p:nvSpPr>
        <p:spPr>
          <a:xfrm>
            <a:off x="3421900"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SAYS</a:t>
            </a:r>
            <a:endParaRPr b="1"/>
          </a:p>
        </p:txBody>
      </p:sp>
      <p:sp>
        <p:nvSpPr>
          <p:cNvPr id="403" name="Google Shape;403;p37"/>
          <p:cNvSpPr txBox="1"/>
          <p:nvPr>
            <p:ph idx="1" type="subTitle"/>
          </p:nvPr>
        </p:nvSpPr>
        <p:spPr>
          <a:xfrm>
            <a:off x="4689138"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THINKS</a:t>
            </a:r>
            <a:endParaRPr b="1"/>
          </a:p>
        </p:txBody>
      </p:sp>
      <p:sp>
        <p:nvSpPr>
          <p:cNvPr id="404" name="Google Shape;404;p37"/>
          <p:cNvSpPr txBox="1"/>
          <p:nvPr>
            <p:ph idx="1" type="subTitle"/>
          </p:nvPr>
        </p:nvSpPr>
        <p:spPr>
          <a:xfrm>
            <a:off x="3421888" y="2849300"/>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DOES</a:t>
            </a:r>
            <a:endParaRPr b="1"/>
          </a:p>
        </p:txBody>
      </p:sp>
      <p:sp>
        <p:nvSpPr>
          <p:cNvPr id="405" name="Google Shape;405;p37"/>
          <p:cNvSpPr txBox="1"/>
          <p:nvPr>
            <p:ph idx="1" type="subTitle"/>
          </p:nvPr>
        </p:nvSpPr>
        <p:spPr>
          <a:xfrm>
            <a:off x="4689138" y="2849288"/>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FEELS</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8"/>
          <p:cNvSpPr txBox="1"/>
          <p:nvPr>
            <p:ph idx="1" type="subTitle"/>
          </p:nvPr>
        </p:nvSpPr>
        <p:spPr>
          <a:xfrm>
            <a:off x="3720075" y="2271800"/>
            <a:ext cx="17418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en"/>
              <a:t>Eco Resorts, LLC</a:t>
            </a:r>
            <a:endParaRPr/>
          </a:p>
        </p:txBody>
      </p:sp>
      <p:sp>
        <p:nvSpPr>
          <p:cNvPr id="411" name="Google Shape;411;p38"/>
          <p:cNvSpPr/>
          <p:nvPr/>
        </p:nvSpPr>
        <p:spPr>
          <a:xfrm>
            <a:off x="1112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“The National Parks are a public asset that bring us business”</a:t>
            </a:r>
            <a:endParaRPr sz="700">
              <a:latin typeface="Proxima Nova"/>
              <a:ea typeface="Proxima Nova"/>
              <a:cs typeface="Proxima Nova"/>
              <a:sym typeface="Proxima Nova"/>
            </a:endParaRPr>
          </a:p>
        </p:txBody>
      </p:sp>
      <p:sp>
        <p:nvSpPr>
          <p:cNvPr id="412" name="Google Shape;412;p38"/>
          <p:cNvSpPr/>
          <p:nvPr/>
        </p:nvSpPr>
        <p:spPr>
          <a:xfrm>
            <a:off x="220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“One of our employees commutes over 100 miles every day”</a:t>
            </a:r>
            <a:endParaRPr sz="700">
              <a:latin typeface="Proxima Nova"/>
              <a:ea typeface="Proxima Nova"/>
              <a:cs typeface="Proxima Nova"/>
              <a:sym typeface="Proxima Nova"/>
            </a:endParaRPr>
          </a:p>
        </p:txBody>
      </p:sp>
      <p:sp>
        <p:nvSpPr>
          <p:cNvPr id="413" name="Google Shape;413;p38"/>
          <p:cNvSpPr/>
          <p:nvPr/>
        </p:nvSpPr>
        <p:spPr>
          <a:xfrm>
            <a:off x="136035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“We spend over $100k on car insurance a year”</a:t>
            </a:r>
            <a:endParaRPr sz="700">
              <a:latin typeface="Proxima Nova"/>
              <a:ea typeface="Proxima Nova"/>
              <a:cs typeface="Proxima Nova"/>
              <a:sym typeface="Proxima Nova"/>
            </a:endParaRPr>
          </a:p>
        </p:txBody>
      </p:sp>
      <p:sp>
        <p:nvSpPr>
          <p:cNvPr id="414" name="Google Shape;414;p38"/>
          <p:cNvSpPr/>
          <p:nvPr/>
        </p:nvSpPr>
        <p:spPr>
          <a:xfrm>
            <a:off x="11420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“NPS and the USDA reward our sustainability efforts”</a:t>
            </a:r>
            <a:endParaRPr sz="700">
              <a:latin typeface="Proxima Nova"/>
              <a:ea typeface="Proxima Nova"/>
              <a:cs typeface="Proxima Nova"/>
              <a:sym typeface="Proxima Nova"/>
            </a:endParaRPr>
          </a:p>
        </p:txBody>
      </p:sp>
      <p:sp>
        <p:nvSpPr>
          <p:cNvPr id="415" name="Google Shape;415;p38"/>
          <p:cNvSpPr/>
          <p:nvPr/>
        </p:nvSpPr>
        <p:spPr>
          <a:xfrm>
            <a:off x="21727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 am proud to tell people that our corporation is a steward of the environment”</a:t>
            </a:r>
            <a:endParaRPr sz="700">
              <a:latin typeface="Proxima Nova"/>
              <a:ea typeface="Proxima Nova"/>
              <a:cs typeface="Proxima Nova"/>
              <a:sym typeface="Proxima Nova"/>
            </a:endParaRPr>
          </a:p>
        </p:txBody>
      </p:sp>
      <p:sp>
        <p:nvSpPr>
          <p:cNvPr id="416" name="Google Shape;416;p38"/>
          <p:cNvSpPr/>
          <p:nvPr/>
        </p:nvSpPr>
        <p:spPr>
          <a:xfrm>
            <a:off x="32035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“Having hydroelectric power makes being sustainable much easier”</a:t>
            </a:r>
            <a:endParaRPr sz="700">
              <a:latin typeface="Proxima Nova"/>
              <a:ea typeface="Proxima Nova"/>
              <a:cs typeface="Proxima Nova"/>
              <a:sym typeface="Proxima Nova"/>
            </a:endParaRPr>
          </a:p>
        </p:txBody>
      </p:sp>
      <p:sp>
        <p:nvSpPr>
          <p:cNvPr id="417" name="Google Shape;417;p38"/>
          <p:cNvSpPr/>
          <p:nvPr/>
        </p:nvSpPr>
        <p:spPr>
          <a:xfrm>
            <a:off x="1251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“Gas is expensive, even though we’re pulling it straight out of the ground here”</a:t>
            </a:r>
            <a:endParaRPr sz="700">
              <a:latin typeface="Proxima Nova"/>
              <a:ea typeface="Proxima Nova"/>
              <a:cs typeface="Proxima Nova"/>
              <a:sym typeface="Proxima Nova"/>
            </a:endParaRPr>
          </a:p>
        </p:txBody>
      </p:sp>
      <p:sp>
        <p:nvSpPr>
          <p:cNvPr id="418" name="Google Shape;418;p38"/>
          <p:cNvSpPr/>
          <p:nvPr/>
        </p:nvSpPr>
        <p:spPr>
          <a:xfrm>
            <a:off x="2281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“It will be a long time before electric vehicles can deal with the cold here”</a:t>
            </a:r>
            <a:endParaRPr sz="700">
              <a:latin typeface="Proxima Nova"/>
              <a:ea typeface="Proxima Nova"/>
              <a:cs typeface="Proxima Nova"/>
              <a:sym typeface="Proxima Nova"/>
            </a:endParaRPr>
          </a:p>
        </p:txBody>
      </p:sp>
      <p:sp>
        <p:nvSpPr>
          <p:cNvPr id="419" name="Google Shape;419;p38"/>
          <p:cNvSpPr/>
          <p:nvPr/>
        </p:nvSpPr>
        <p:spPr>
          <a:xfrm>
            <a:off x="33127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“Electric pickups are great for getting around the suburbs, but not for freezing, isolated sites”</a:t>
            </a:r>
            <a:endParaRPr sz="700">
              <a:latin typeface="Proxima Nova"/>
              <a:ea typeface="Proxima Nova"/>
              <a:cs typeface="Proxima Nova"/>
              <a:sym typeface="Proxima Nova"/>
            </a:endParaRPr>
          </a:p>
        </p:txBody>
      </p:sp>
      <p:sp>
        <p:nvSpPr>
          <p:cNvPr id="420" name="Google Shape;420;p38"/>
          <p:cNvSpPr/>
          <p:nvPr/>
        </p:nvSpPr>
        <p:spPr>
          <a:xfrm>
            <a:off x="23911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“The cost of buying carbon offsets could be passed onto NPS/USDA”</a:t>
            </a:r>
            <a:endParaRPr sz="700">
              <a:latin typeface="Proxima Nova"/>
              <a:ea typeface="Proxima Nova"/>
              <a:cs typeface="Proxima Nova"/>
              <a:sym typeface="Proxima Nova"/>
            </a:endParaRPr>
          </a:p>
        </p:txBody>
      </p:sp>
      <p:sp>
        <p:nvSpPr>
          <p:cNvPr id="421" name="Google Shape;421;p38"/>
          <p:cNvSpPr/>
          <p:nvPr/>
        </p:nvSpPr>
        <p:spPr>
          <a:xfrm>
            <a:off x="3295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“Snowstorms can cause a lot of car accidents, especially with so many tourists on the road”</a:t>
            </a:r>
            <a:endParaRPr sz="700">
              <a:latin typeface="Proxima Nova"/>
              <a:ea typeface="Proxima Nova"/>
              <a:cs typeface="Proxima Nova"/>
              <a:sym typeface="Proxima Nova"/>
            </a:endParaRPr>
          </a:p>
        </p:txBody>
      </p:sp>
      <p:sp>
        <p:nvSpPr>
          <p:cNvPr id="422" name="Google Shape;422;p38"/>
          <p:cNvSpPr/>
          <p:nvPr/>
        </p:nvSpPr>
        <p:spPr>
          <a:xfrm>
            <a:off x="3295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Writes about sustainability in contract bids</a:t>
            </a:r>
            <a:endParaRPr sz="700">
              <a:latin typeface="Proxima Nova"/>
              <a:ea typeface="Proxima Nova"/>
              <a:cs typeface="Proxima Nova"/>
              <a:sym typeface="Proxima Nova"/>
            </a:endParaRPr>
          </a:p>
        </p:txBody>
      </p:sp>
      <p:sp>
        <p:nvSpPr>
          <p:cNvPr id="423" name="Google Shape;423;p38"/>
          <p:cNvSpPr/>
          <p:nvPr/>
        </p:nvSpPr>
        <p:spPr>
          <a:xfrm>
            <a:off x="220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Replaces older, less energy efficient vehicles with new ones</a:t>
            </a:r>
            <a:endParaRPr sz="700">
              <a:latin typeface="Proxima Nova"/>
              <a:ea typeface="Proxima Nova"/>
              <a:cs typeface="Proxima Nova"/>
              <a:sym typeface="Proxima Nova"/>
            </a:endParaRPr>
          </a:p>
        </p:txBody>
      </p:sp>
      <p:sp>
        <p:nvSpPr>
          <p:cNvPr id="424" name="Google Shape;424;p38"/>
          <p:cNvSpPr/>
          <p:nvPr/>
        </p:nvSpPr>
        <p:spPr>
          <a:xfrm>
            <a:off x="13603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Converts gas heaters to electric</a:t>
            </a:r>
            <a:endParaRPr sz="700">
              <a:latin typeface="Proxima Nova"/>
              <a:ea typeface="Proxima Nova"/>
              <a:cs typeface="Proxima Nova"/>
              <a:sym typeface="Proxima Nova"/>
            </a:endParaRPr>
          </a:p>
        </p:txBody>
      </p:sp>
      <p:sp>
        <p:nvSpPr>
          <p:cNvPr id="425" name="Google Shape;425;p38"/>
          <p:cNvSpPr/>
          <p:nvPr/>
        </p:nvSpPr>
        <p:spPr>
          <a:xfrm>
            <a:off x="136035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Communicates with USDA and NPS about future sustainability goals and programs</a:t>
            </a:r>
            <a:endParaRPr sz="700">
              <a:latin typeface="Proxima Nova"/>
              <a:ea typeface="Proxima Nova"/>
              <a:cs typeface="Proxima Nova"/>
              <a:sym typeface="Proxima Nova"/>
            </a:endParaRPr>
          </a:p>
        </p:txBody>
      </p:sp>
      <p:sp>
        <p:nvSpPr>
          <p:cNvPr id="426" name="Google Shape;426;p38"/>
          <p:cNvSpPr/>
          <p:nvPr/>
        </p:nvSpPr>
        <p:spPr>
          <a:xfrm>
            <a:off x="23911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Talks to guests about sustainability efforts on property</a:t>
            </a:r>
            <a:endParaRPr sz="700">
              <a:latin typeface="Proxima Nova"/>
              <a:ea typeface="Proxima Nova"/>
              <a:cs typeface="Proxima Nova"/>
              <a:sym typeface="Proxima Nova"/>
            </a:endParaRPr>
          </a:p>
        </p:txBody>
      </p:sp>
      <p:sp>
        <p:nvSpPr>
          <p:cNvPr id="427" name="Google Shape;427;p38"/>
          <p:cNvSpPr/>
          <p:nvPr/>
        </p:nvSpPr>
        <p:spPr>
          <a:xfrm>
            <a:off x="34219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Queries guests for feedback on their perception of resorts sustainability efforts</a:t>
            </a:r>
            <a:endParaRPr sz="700">
              <a:latin typeface="Proxima Nova"/>
              <a:ea typeface="Proxima Nova"/>
              <a:cs typeface="Proxima Nova"/>
              <a:sym typeface="Proxima Nova"/>
            </a:endParaRPr>
          </a:p>
        </p:txBody>
      </p:sp>
      <p:sp>
        <p:nvSpPr>
          <p:cNvPr id="428" name="Google Shape;428;p38"/>
          <p:cNvSpPr/>
          <p:nvPr/>
        </p:nvSpPr>
        <p:spPr>
          <a:xfrm>
            <a:off x="1251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Researches the impact of vehicle models on the environment </a:t>
            </a:r>
            <a:endParaRPr sz="700">
              <a:latin typeface="Proxima Nova"/>
              <a:ea typeface="Proxima Nova"/>
              <a:cs typeface="Proxima Nova"/>
              <a:sym typeface="Proxima Nova"/>
            </a:endParaRPr>
          </a:p>
        </p:txBody>
      </p:sp>
      <p:sp>
        <p:nvSpPr>
          <p:cNvPr id="429" name="Google Shape;429;p38"/>
          <p:cNvSpPr/>
          <p:nvPr/>
        </p:nvSpPr>
        <p:spPr>
          <a:xfrm>
            <a:off x="2281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Researches the safety ratings of new cars before buying</a:t>
            </a:r>
            <a:endParaRPr sz="700">
              <a:latin typeface="Proxima Nova"/>
              <a:ea typeface="Proxima Nova"/>
              <a:cs typeface="Proxima Nova"/>
              <a:sym typeface="Proxima Nova"/>
            </a:endParaRPr>
          </a:p>
        </p:txBody>
      </p:sp>
      <p:sp>
        <p:nvSpPr>
          <p:cNvPr id="430" name="Google Shape;430;p38"/>
          <p:cNvSpPr/>
          <p:nvPr/>
        </p:nvSpPr>
        <p:spPr>
          <a:xfrm>
            <a:off x="33127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Monitors drought conditions and how they might affect hydroelectric power supply</a:t>
            </a:r>
            <a:endParaRPr sz="700">
              <a:latin typeface="Proxima Nova"/>
              <a:ea typeface="Proxima Nova"/>
              <a:cs typeface="Proxima Nova"/>
              <a:sym typeface="Proxima Nova"/>
            </a:endParaRPr>
          </a:p>
        </p:txBody>
      </p:sp>
      <p:sp>
        <p:nvSpPr>
          <p:cNvPr id="431" name="Google Shape;431;p38"/>
          <p:cNvSpPr/>
          <p:nvPr/>
        </p:nvSpPr>
        <p:spPr>
          <a:xfrm>
            <a:off x="23911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Monitors the weather and how it could affect road conditions</a:t>
            </a:r>
            <a:endParaRPr sz="700">
              <a:latin typeface="Proxima Nova"/>
              <a:ea typeface="Proxima Nova"/>
              <a:cs typeface="Proxima Nova"/>
              <a:sym typeface="Proxima Nova"/>
            </a:endParaRPr>
          </a:p>
        </p:txBody>
      </p:sp>
      <p:sp>
        <p:nvSpPr>
          <p:cNvPr id="432" name="Google Shape;432;p38"/>
          <p:cNvSpPr/>
          <p:nvPr/>
        </p:nvSpPr>
        <p:spPr>
          <a:xfrm>
            <a:off x="3295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Pays for automobile insurance</a:t>
            </a:r>
            <a:endParaRPr sz="700">
              <a:latin typeface="Proxima Nova"/>
              <a:ea typeface="Proxima Nova"/>
              <a:cs typeface="Proxima Nova"/>
              <a:sym typeface="Proxima Nova"/>
            </a:endParaRPr>
          </a:p>
        </p:txBody>
      </p:sp>
      <p:sp>
        <p:nvSpPr>
          <p:cNvPr id="433" name="Google Shape;433;p38"/>
          <p:cNvSpPr/>
          <p:nvPr/>
        </p:nvSpPr>
        <p:spPr>
          <a:xfrm flipH="1">
            <a:off x="790477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Enabled </a:t>
            </a:r>
            <a:r>
              <a:rPr lang="en" sz="700">
                <a:latin typeface="Proxima Nova"/>
                <a:ea typeface="Proxima Nova"/>
                <a:cs typeface="Proxima Nova"/>
                <a:sym typeface="Proxima Nova"/>
              </a:rPr>
              <a:t>to increase the sustainability of the corporation</a:t>
            </a:r>
            <a:endParaRPr sz="700">
              <a:latin typeface="Proxima Nova"/>
              <a:ea typeface="Proxima Nova"/>
              <a:cs typeface="Proxima Nova"/>
              <a:sym typeface="Proxima Nova"/>
            </a:endParaRPr>
          </a:p>
        </p:txBody>
      </p:sp>
      <p:sp>
        <p:nvSpPr>
          <p:cNvPr id="434" name="Google Shape;434;p38"/>
          <p:cNvSpPr/>
          <p:nvPr/>
        </p:nvSpPr>
        <p:spPr>
          <a:xfrm flipH="1">
            <a:off x="801395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Realistic</a:t>
            </a:r>
            <a:r>
              <a:rPr lang="en" sz="700">
                <a:latin typeface="Proxima Nova"/>
                <a:ea typeface="Proxima Nova"/>
                <a:cs typeface="Proxima Nova"/>
                <a:sym typeface="Proxima Nova"/>
              </a:rPr>
              <a:t> about EV usage in cold temperatures and isolated areas</a:t>
            </a:r>
            <a:endParaRPr sz="700">
              <a:latin typeface="Proxima Nova"/>
              <a:ea typeface="Proxima Nova"/>
              <a:cs typeface="Proxima Nova"/>
              <a:sym typeface="Proxima Nova"/>
            </a:endParaRPr>
          </a:p>
        </p:txBody>
      </p:sp>
      <p:sp>
        <p:nvSpPr>
          <p:cNvPr id="435" name="Google Shape;435;p38"/>
          <p:cNvSpPr/>
          <p:nvPr/>
        </p:nvSpPr>
        <p:spPr>
          <a:xfrm flipH="1">
            <a:off x="687400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Intrigued </a:t>
            </a:r>
            <a:r>
              <a:rPr lang="en" sz="700">
                <a:latin typeface="Proxima Nova"/>
                <a:ea typeface="Proxima Nova"/>
                <a:cs typeface="Proxima Nova"/>
                <a:sym typeface="Proxima Nova"/>
              </a:rPr>
              <a:t>by the prospect of collaborating with NPS/USDA on carbon offsets</a:t>
            </a:r>
            <a:endParaRPr sz="700">
              <a:latin typeface="Proxima Nova"/>
              <a:ea typeface="Proxima Nova"/>
              <a:cs typeface="Proxima Nova"/>
              <a:sym typeface="Proxima Nova"/>
            </a:endParaRPr>
          </a:p>
        </p:txBody>
      </p:sp>
      <p:sp>
        <p:nvSpPr>
          <p:cNvPr id="436" name="Google Shape;436;p38"/>
          <p:cNvSpPr/>
          <p:nvPr/>
        </p:nvSpPr>
        <p:spPr>
          <a:xfrm flipH="1">
            <a:off x="6874000"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Proud </a:t>
            </a:r>
            <a:r>
              <a:rPr lang="en" sz="700">
                <a:latin typeface="Proxima Nova"/>
                <a:ea typeface="Proxima Nova"/>
                <a:cs typeface="Proxima Nova"/>
                <a:sym typeface="Proxima Nova"/>
              </a:rPr>
              <a:t>to tell people about the corporations sustainability efforts</a:t>
            </a:r>
            <a:endParaRPr sz="700">
              <a:latin typeface="Proxima Nova"/>
              <a:ea typeface="Proxima Nova"/>
              <a:cs typeface="Proxima Nova"/>
              <a:sym typeface="Proxima Nova"/>
            </a:endParaRPr>
          </a:p>
        </p:txBody>
      </p:sp>
      <p:sp>
        <p:nvSpPr>
          <p:cNvPr id="437" name="Google Shape;437;p38"/>
          <p:cNvSpPr/>
          <p:nvPr/>
        </p:nvSpPr>
        <p:spPr>
          <a:xfrm flipH="1">
            <a:off x="5843225" y="2663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Encouraged </a:t>
            </a:r>
            <a:r>
              <a:rPr lang="en" sz="700">
                <a:latin typeface="Proxima Nova"/>
                <a:ea typeface="Proxima Nova"/>
                <a:cs typeface="Proxima Nova"/>
                <a:sym typeface="Proxima Nova"/>
              </a:rPr>
              <a:t>by NPS and the USDA, as they both reward sustainability</a:t>
            </a:r>
            <a:endParaRPr sz="700">
              <a:latin typeface="Proxima Nova"/>
              <a:ea typeface="Proxima Nova"/>
              <a:cs typeface="Proxima Nova"/>
              <a:sym typeface="Proxima Nova"/>
            </a:endParaRPr>
          </a:p>
        </p:txBody>
      </p:sp>
      <p:sp>
        <p:nvSpPr>
          <p:cNvPr id="438" name="Google Shape;438;p38"/>
          <p:cNvSpPr/>
          <p:nvPr/>
        </p:nvSpPr>
        <p:spPr>
          <a:xfrm flipH="1">
            <a:off x="4812450"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Troubled</a:t>
            </a:r>
            <a:r>
              <a:rPr lang="en" sz="700">
                <a:latin typeface="Proxima Nova"/>
                <a:ea typeface="Proxima Nova"/>
                <a:cs typeface="Proxima Nova"/>
                <a:sym typeface="Proxima Nova"/>
              </a:rPr>
              <a:t> about car accidents and road conditions</a:t>
            </a:r>
            <a:endParaRPr sz="700">
              <a:latin typeface="Proxima Nova"/>
              <a:ea typeface="Proxima Nova"/>
              <a:cs typeface="Proxima Nova"/>
              <a:sym typeface="Proxima Nova"/>
            </a:endParaRPr>
          </a:p>
        </p:txBody>
      </p:sp>
      <p:sp>
        <p:nvSpPr>
          <p:cNvPr id="439" name="Google Shape;439;p38"/>
          <p:cNvSpPr/>
          <p:nvPr/>
        </p:nvSpPr>
        <p:spPr>
          <a:xfrm flipH="1">
            <a:off x="698317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Excited</a:t>
            </a:r>
            <a:r>
              <a:rPr lang="en" sz="700">
                <a:latin typeface="Proxima Nova"/>
                <a:ea typeface="Proxima Nova"/>
                <a:cs typeface="Proxima Nova"/>
                <a:sym typeface="Proxima Nova"/>
              </a:rPr>
              <a:t> about EV usage in less harsh conditions</a:t>
            </a:r>
            <a:endParaRPr sz="700">
              <a:latin typeface="Proxima Nova"/>
              <a:ea typeface="Proxima Nova"/>
              <a:cs typeface="Proxima Nova"/>
              <a:sym typeface="Proxima Nova"/>
            </a:endParaRPr>
          </a:p>
        </p:txBody>
      </p:sp>
      <p:sp>
        <p:nvSpPr>
          <p:cNvPr id="440" name="Google Shape;440;p38"/>
          <p:cNvSpPr/>
          <p:nvPr/>
        </p:nvSpPr>
        <p:spPr>
          <a:xfrm flipH="1">
            <a:off x="5952400"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Competitive </a:t>
            </a:r>
            <a:r>
              <a:rPr lang="en" sz="700">
                <a:latin typeface="Proxima Nova"/>
                <a:ea typeface="Proxima Nova"/>
                <a:cs typeface="Proxima Nova"/>
                <a:sym typeface="Proxima Nova"/>
              </a:rPr>
              <a:t>about leveraging sustainability to win contracts</a:t>
            </a:r>
            <a:endParaRPr sz="700">
              <a:latin typeface="Proxima Nova"/>
              <a:ea typeface="Proxima Nova"/>
              <a:cs typeface="Proxima Nova"/>
              <a:sym typeface="Proxima Nova"/>
            </a:endParaRPr>
          </a:p>
        </p:txBody>
      </p:sp>
      <p:sp>
        <p:nvSpPr>
          <p:cNvPr id="441" name="Google Shape;441;p38"/>
          <p:cNvSpPr/>
          <p:nvPr/>
        </p:nvSpPr>
        <p:spPr>
          <a:xfrm flipH="1">
            <a:off x="4921625" y="3464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Confused </a:t>
            </a:r>
            <a:r>
              <a:rPr lang="en" sz="700">
                <a:latin typeface="Proxima Nova"/>
                <a:ea typeface="Proxima Nova"/>
                <a:cs typeface="Proxima Nova"/>
                <a:sym typeface="Proxima Nova"/>
              </a:rPr>
              <a:t>about the cost of gasoline</a:t>
            </a:r>
            <a:endParaRPr sz="700">
              <a:latin typeface="Proxima Nova"/>
              <a:ea typeface="Proxima Nova"/>
              <a:cs typeface="Proxima Nova"/>
              <a:sym typeface="Proxima Nova"/>
            </a:endParaRPr>
          </a:p>
        </p:txBody>
      </p:sp>
      <p:sp>
        <p:nvSpPr>
          <p:cNvPr id="442" name="Google Shape;442;p38"/>
          <p:cNvSpPr/>
          <p:nvPr/>
        </p:nvSpPr>
        <p:spPr>
          <a:xfrm flipH="1">
            <a:off x="584322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Patriotic</a:t>
            </a:r>
            <a:r>
              <a:rPr lang="en" sz="700">
                <a:latin typeface="Proxima Nova"/>
                <a:ea typeface="Proxima Nova"/>
                <a:cs typeface="Proxima Nova"/>
                <a:sym typeface="Proxima Nova"/>
              </a:rPr>
              <a:t> about the U.S.’s National Parks</a:t>
            </a:r>
            <a:endParaRPr sz="700">
              <a:latin typeface="Proxima Nova"/>
              <a:ea typeface="Proxima Nova"/>
              <a:cs typeface="Proxima Nova"/>
              <a:sym typeface="Proxima Nova"/>
            </a:endParaRPr>
          </a:p>
        </p:txBody>
      </p:sp>
      <p:sp>
        <p:nvSpPr>
          <p:cNvPr id="443" name="Google Shape;443;p38"/>
          <p:cNvSpPr/>
          <p:nvPr/>
        </p:nvSpPr>
        <p:spPr>
          <a:xfrm flipH="1">
            <a:off x="7904775" y="42654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700">
                <a:latin typeface="Proxima Nova"/>
                <a:ea typeface="Proxima Nova"/>
                <a:cs typeface="Proxima Nova"/>
                <a:sym typeface="Proxima Nova"/>
              </a:rPr>
              <a:t>Concerned </a:t>
            </a:r>
            <a:r>
              <a:rPr lang="en" sz="700">
                <a:latin typeface="Proxima Nova"/>
                <a:ea typeface="Proxima Nova"/>
                <a:cs typeface="Proxima Nova"/>
                <a:sym typeface="Proxima Nova"/>
              </a:rPr>
              <a:t>about the wellbeing of commuting employee</a:t>
            </a:r>
            <a:endParaRPr sz="700">
              <a:latin typeface="Proxima Nova"/>
              <a:ea typeface="Proxima Nova"/>
              <a:cs typeface="Proxima Nova"/>
              <a:sym typeface="Proxima Nova"/>
            </a:endParaRPr>
          </a:p>
        </p:txBody>
      </p:sp>
      <p:sp>
        <p:nvSpPr>
          <p:cNvPr id="444" name="Google Shape;444;p38"/>
          <p:cNvSpPr/>
          <p:nvPr/>
        </p:nvSpPr>
        <p:spPr>
          <a:xfrm flipH="1">
            <a:off x="812312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How should we present our sustainability efforts so people are aware of and happy with them</a:t>
            </a:r>
            <a:endParaRPr sz="700">
              <a:latin typeface="Proxima Nova"/>
              <a:ea typeface="Proxima Nova"/>
              <a:cs typeface="Proxima Nova"/>
              <a:sym typeface="Proxima Nova"/>
            </a:endParaRPr>
          </a:p>
        </p:txBody>
      </p:sp>
      <p:sp>
        <p:nvSpPr>
          <p:cNvPr id="445" name="Google Shape;445;p38"/>
          <p:cNvSpPr/>
          <p:nvPr/>
        </p:nvSpPr>
        <p:spPr>
          <a:xfrm flipH="1">
            <a:off x="801395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Guests appreciate the efforts we make to lower our environmental impact</a:t>
            </a:r>
            <a:endParaRPr sz="700">
              <a:latin typeface="Proxima Nova"/>
              <a:ea typeface="Proxima Nova"/>
              <a:cs typeface="Proxima Nova"/>
              <a:sym typeface="Proxima Nova"/>
            </a:endParaRPr>
          </a:p>
        </p:txBody>
      </p:sp>
      <p:sp>
        <p:nvSpPr>
          <p:cNvPr id="446" name="Google Shape;446;p38"/>
          <p:cNvSpPr/>
          <p:nvPr/>
        </p:nvSpPr>
        <p:spPr>
          <a:xfrm flipH="1">
            <a:off x="6874000"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Electric vehicles are the future</a:t>
            </a:r>
            <a:endParaRPr sz="700">
              <a:latin typeface="Proxima Nova"/>
              <a:ea typeface="Proxima Nova"/>
              <a:cs typeface="Proxima Nova"/>
              <a:sym typeface="Proxima Nova"/>
            </a:endParaRPr>
          </a:p>
        </p:txBody>
      </p:sp>
      <p:sp>
        <p:nvSpPr>
          <p:cNvPr id="447" name="Google Shape;447;p38"/>
          <p:cNvSpPr/>
          <p:nvPr/>
        </p:nvSpPr>
        <p:spPr>
          <a:xfrm flipH="1">
            <a:off x="709235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How can we save money on energy costs</a:t>
            </a:r>
            <a:endParaRPr sz="700">
              <a:latin typeface="Proxima Nova"/>
              <a:ea typeface="Proxima Nova"/>
              <a:cs typeface="Proxima Nova"/>
              <a:sym typeface="Proxima Nova"/>
            </a:endParaRPr>
          </a:p>
        </p:txBody>
      </p:sp>
      <p:sp>
        <p:nvSpPr>
          <p:cNvPr id="448" name="Google Shape;448;p38"/>
          <p:cNvSpPr/>
          <p:nvPr/>
        </p:nvSpPr>
        <p:spPr>
          <a:xfrm flipH="1">
            <a:off x="6061575"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The government is an important part of sustainability efforts</a:t>
            </a:r>
            <a:endParaRPr sz="700">
              <a:latin typeface="Proxima Nova"/>
              <a:ea typeface="Proxima Nova"/>
              <a:cs typeface="Proxima Nova"/>
              <a:sym typeface="Proxima Nova"/>
            </a:endParaRPr>
          </a:p>
        </p:txBody>
      </p:sp>
      <p:sp>
        <p:nvSpPr>
          <p:cNvPr id="449" name="Google Shape;449;p38"/>
          <p:cNvSpPr/>
          <p:nvPr/>
        </p:nvSpPr>
        <p:spPr>
          <a:xfrm flipH="1">
            <a:off x="5030800" y="1128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We need to preserve our National Parks and forests </a:t>
            </a:r>
            <a:endParaRPr sz="700">
              <a:latin typeface="Proxima Nova"/>
              <a:ea typeface="Proxima Nova"/>
              <a:cs typeface="Proxima Nova"/>
              <a:sym typeface="Proxima Nova"/>
            </a:endParaRPr>
          </a:p>
        </p:txBody>
      </p:sp>
      <p:sp>
        <p:nvSpPr>
          <p:cNvPr id="450" name="Google Shape;450;p38"/>
          <p:cNvSpPr/>
          <p:nvPr/>
        </p:nvSpPr>
        <p:spPr>
          <a:xfrm flipH="1">
            <a:off x="698317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Being preemptive and prudent is essential to staying in business</a:t>
            </a:r>
            <a:endParaRPr sz="700">
              <a:latin typeface="Proxima Nova"/>
              <a:ea typeface="Proxima Nova"/>
              <a:cs typeface="Proxima Nova"/>
              <a:sym typeface="Proxima Nova"/>
            </a:endParaRPr>
          </a:p>
        </p:txBody>
      </p:sp>
      <p:sp>
        <p:nvSpPr>
          <p:cNvPr id="451" name="Google Shape;451;p38"/>
          <p:cNvSpPr/>
          <p:nvPr/>
        </p:nvSpPr>
        <p:spPr>
          <a:xfrm flipH="1">
            <a:off x="5952400"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Eco Resorts will continue using gas vehicles for a long time</a:t>
            </a:r>
            <a:endParaRPr sz="700">
              <a:latin typeface="Proxima Nova"/>
              <a:ea typeface="Proxima Nova"/>
              <a:cs typeface="Proxima Nova"/>
              <a:sym typeface="Proxima Nova"/>
            </a:endParaRPr>
          </a:p>
        </p:txBody>
      </p:sp>
      <p:sp>
        <p:nvSpPr>
          <p:cNvPr id="452" name="Google Shape;452;p38"/>
          <p:cNvSpPr/>
          <p:nvPr/>
        </p:nvSpPr>
        <p:spPr>
          <a:xfrm flipH="1">
            <a:off x="4921625" y="9140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It is valuable to quantify carbon emissions and other impacts on the environment</a:t>
            </a:r>
            <a:endParaRPr sz="700">
              <a:latin typeface="Proxima Nova"/>
              <a:ea typeface="Proxima Nova"/>
              <a:cs typeface="Proxima Nova"/>
              <a:sym typeface="Proxima Nova"/>
            </a:endParaRPr>
          </a:p>
        </p:txBody>
      </p:sp>
      <p:sp>
        <p:nvSpPr>
          <p:cNvPr id="453" name="Google Shape;453;p38"/>
          <p:cNvSpPr/>
          <p:nvPr/>
        </p:nvSpPr>
        <p:spPr>
          <a:xfrm flipH="1">
            <a:off x="584322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Corporations bear a responsibility to the environment, but the Gov. should lead the charge</a:t>
            </a:r>
            <a:endParaRPr sz="700">
              <a:latin typeface="Proxima Nova"/>
              <a:ea typeface="Proxima Nova"/>
              <a:cs typeface="Proxima Nova"/>
              <a:sym typeface="Proxima Nova"/>
            </a:endParaRPr>
          </a:p>
        </p:txBody>
      </p:sp>
      <p:sp>
        <p:nvSpPr>
          <p:cNvPr id="454" name="Google Shape;454;p38"/>
          <p:cNvSpPr/>
          <p:nvPr/>
        </p:nvSpPr>
        <p:spPr>
          <a:xfrm flipH="1">
            <a:off x="7904775" y="1715275"/>
            <a:ext cx="921600" cy="705300"/>
          </a:xfrm>
          <a:prstGeom prst="rect">
            <a:avLst/>
          </a:prstGeom>
          <a:solidFill>
            <a:srgbClr val="FFF2CC"/>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latin typeface="Proxima Nova"/>
                <a:ea typeface="Proxima Nova"/>
                <a:cs typeface="Proxima Nova"/>
                <a:sym typeface="Proxima Nova"/>
              </a:rPr>
              <a:t>Appliances on power grid are more reliable than gas appliances</a:t>
            </a:r>
            <a:endParaRPr sz="700">
              <a:latin typeface="Proxima Nova"/>
              <a:ea typeface="Proxima Nova"/>
              <a:cs typeface="Proxima Nova"/>
              <a:sym typeface="Proxima Nova"/>
            </a:endParaRPr>
          </a:p>
        </p:txBody>
      </p:sp>
      <p:sp>
        <p:nvSpPr>
          <p:cNvPr id="455" name="Google Shape;455;p38"/>
          <p:cNvSpPr txBox="1"/>
          <p:nvPr>
            <p:ph idx="1" type="subTitle"/>
          </p:nvPr>
        </p:nvSpPr>
        <p:spPr>
          <a:xfrm>
            <a:off x="3421900"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SAYS</a:t>
            </a:r>
            <a:endParaRPr b="1"/>
          </a:p>
        </p:txBody>
      </p:sp>
      <p:sp>
        <p:nvSpPr>
          <p:cNvPr id="456" name="Google Shape;456;p38"/>
          <p:cNvSpPr txBox="1"/>
          <p:nvPr>
            <p:ph idx="1" type="subTitle"/>
          </p:nvPr>
        </p:nvSpPr>
        <p:spPr>
          <a:xfrm>
            <a:off x="4689138" y="1715275"/>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THINKS</a:t>
            </a:r>
            <a:endParaRPr b="1"/>
          </a:p>
        </p:txBody>
      </p:sp>
      <p:sp>
        <p:nvSpPr>
          <p:cNvPr id="457" name="Google Shape;457;p38"/>
          <p:cNvSpPr txBox="1"/>
          <p:nvPr>
            <p:ph idx="1" type="subTitle"/>
          </p:nvPr>
        </p:nvSpPr>
        <p:spPr>
          <a:xfrm>
            <a:off x="3421888" y="2849300"/>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DOES</a:t>
            </a:r>
            <a:endParaRPr b="1"/>
          </a:p>
        </p:txBody>
      </p:sp>
      <p:sp>
        <p:nvSpPr>
          <p:cNvPr id="458" name="Google Shape;458;p38"/>
          <p:cNvSpPr txBox="1"/>
          <p:nvPr>
            <p:ph idx="1" type="subTitle"/>
          </p:nvPr>
        </p:nvSpPr>
        <p:spPr>
          <a:xfrm>
            <a:off x="4689138" y="2849288"/>
            <a:ext cx="1044900" cy="5775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en"/>
              <a:t>FEELS</a:t>
            </a:r>
            <a:endParaRPr b="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Needfinding Methodology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Our Interviewees</a:t>
            </a:r>
            <a:endParaRPr/>
          </a:p>
        </p:txBody>
      </p:sp>
      <p:sp>
        <p:nvSpPr>
          <p:cNvPr id="96" name="Google Shape;96;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Who?</a:t>
            </a:r>
            <a:r>
              <a:rPr lang="en"/>
              <a:t> People who commute to work</a:t>
            </a:r>
            <a:endParaRPr/>
          </a:p>
          <a:p>
            <a:pPr indent="0" lvl="0" marL="0" rtl="0" algn="l">
              <a:spcBef>
                <a:spcPts val="1200"/>
              </a:spcBef>
              <a:spcAft>
                <a:spcPts val="0"/>
              </a:spcAft>
              <a:buNone/>
            </a:pPr>
            <a:r>
              <a:rPr b="1" lang="en"/>
              <a:t>Why?</a:t>
            </a:r>
            <a:r>
              <a:rPr lang="en"/>
              <a:t> Interested in their environmental consciousness and carbon usage</a:t>
            </a:r>
            <a:endParaRPr/>
          </a:p>
          <a:p>
            <a:pPr indent="0" lvl="0" marL="0" rtl="0" algn="l">
              <a:spcBef>
                <a:spcPts val="1200"/>
              </a:spcBef>
              <a:spcAft>
                <a:spcPts val="0"/>
              </a:spcAft>
              <a:buNone/>
            </a:pPr>
            <a:r>
              <a:rPr b="1" lang="en"/>
              <a:t>How?</a:t>
            </a:r>
            <a:r>
              <a:rPr lang="en"/>
              <a:t> Connections on LinkedIn, work connections of friends</a:t>
            </a:r>
            <a:endParaRPr/>
          </a:p>
          <a:p>
            <a:pPr indent="0" lvl="0" marL="0" rtl="0" algn="l">
              <a:spcBef>
                <a:spcPts val="1200"/>
              </a:spcBef>
              <a:spcAft>
                <a:spcPts val="1200"/>
              </a:spcAft>
              <a:buNone/>
            </a:pPr>
            <a:r>
              <a:rPr b="1" lang="en"/>
              <a:t>Where?</a:t>
            </a:r>
            <a:r>
              <a:rPr lang="en"/>
              <a:t> Over Zoom, phone/FaceTime, in-person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Guiding Questions — </a:t>
            </a:r>
            <a:r>
              <a:rPr b="1" lang="en"/>
              <a:t>What</a:t>
            </a:r>
            <a:r>
              <a:rPr lang="en"/>
              <a:t> Did We Ask?</a:t>
            </a:r>
            <a:endParaRPr/>
          </a:p>
        </p:txBody>
      </p:sp>
      <p:sp>
        <p:nvSpPr>
          <p:cNvPr id="102" name="Google Shape;10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Tell me about your commute.</a:t>
            </a:r>
            <a:endParaRPr/>
          </a:p>
          <a:p>
            <a:pPr indent="0" lvl="0" marL="0" rtl="0" algn="l">
              <a:spcBef>
                <a:spcPts val="1200"/>
              </a:spcBef>
              <a:spcAft>
                <a:spcPts val="0"/>
              </a:spcAft>
              <a:buNone/>
            </a:pPr>
            <a:r>
              <a:rPr lang="en"/>
              <a:t>Tell me about a good or bad experience you’ve had during a commute.</a:t>
            </a:r>
            <a:endParaRPr/>
          </a:p>
          <a:p>
            <a:pPr indent="0" lvl="0" marL="0" rtl="0" algn="l">
              <a:spcBef>
                <a:spcPts val="1200"/>
              </a:spcBef>
              <a:spcAft>
                <a:spcPts val="0"/>
              </a:spcAft>
              <a:buNone/>
            </a:pPr>
            <a:r>
              <a:rPr lang="en"/>
              <a:t>What do you think of sustainability?</a:t>
            </a:r>
            <a:endParaRPr/>
          </a:p>
          <a:p>
            <a:pPr indent="0" lvl="0" marL="0" rtl="0" algn="l">
              <a:spcBef>
                <a:spcPts val="1200"/>
              </a:spcBef>
              <a:spcAft>
                <a:spcPts val="0"/>
              </a:spcAft>
              <a:buNone/>
            </a:pPr>
            <a:r>
              <a:rPr lang="en"/>
              <a:t>What do you think of your own carbon footprint?</a:t>
            </a:r>
            <a:endParaRPr/>
          </a:p>
          <a:p>
            <a:pPr indent="0" lvl="0" marL="0" rtl="0" algn="l">
              <a:spcBef>
                <a:spcPts val="1200"/>
              </a:spcBef>
              <a:spcAft>
                <a:spcPts val="1200"/>
              </a:spcAft>
              <a:buNone/>
            </a:pPr>
            <a:r>
              <a:rPr lang="en"/>
              <a:t>What would make you care more about your carbon footprint?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Interview Results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Mike</a:t>
            </a:r>
            <a:r>
              <a:rPr lang="en"/>
              <a:t> (24)</a:t>
            </a:r>
            <a:endParaRPr/>
          </a:p>
        </p:txBody>
      </p:sp>
      <p:sp>
        <p:nvSpPr>
          <p:cNvPr id="113" name="Google Shape;113;p21"/>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Associate at Private Equity Firm in Palo Alto</a:t>
            </a:r>
            <a:endParaRPr i="1" sz="1327"/>
          </a:p>
          <a:p>
            <a:pPr indent="-312896" lvl="0" marL="457200" rtl="0" algn="l">
              <a:lnSpc>
                <a:spcPct val="100000"/>
              </a:lnSpc>
              <a:spcBef>
                <a:spcPts val="0"/>
              </a:spcBef>
              <a:spcAft>
                <a:spcPts val="0"/>
              </a:spcAft>
              <a:buSzPts val="1328"/>
              <a:buChar char="●"/>
            </a:pPr>
            <a:r>
              <a:rPr i="1" lang="en" sz="1327"/>
              <a:t>Lives in SF</a:t>
            </a:r>
            <a:endParaRPr i="1" sz="1327"/>
          </a:p>
          <a:p>
            <a:pPr indent="-312896" lvl="0" marL="457200" rtl="0" algn="l">
              <a:lnSpc>
                <a:spcPct val="100000"/>
              </a:lnSpc>
              <a:spcBef>
                <a:spcPts val="0"/>
              </a:spcBef>
              <a:spcAft>
                <a:spcPts val="0"/>
              </a:spcAft>
              <a:buSzPts val="1328"/>
              <a:buChar char="●"/>
            </a:pPr>
            <a:r>
              <a:rPr i="1" lang="en" sz="1327"/>
              <a:t>Drives a gasoline car</a:t>
            </a:r>
            <a:endParaRPr i="1" sz="1327"/>
          </a:p>
          <a:p>
            <a:pPr indent="-312896" lvl="0" marL="457200" rtl="0" algn="l">
              <a:lnSpc>
                <a:spcPct val="100000"/>
              </a:lnSpc>
              <a:spcBef>
                <a:spcPts val="0"/>
              </a:spcBef>
              <a:spcAft>
                <a:spcPts val="0"/>
              </a:spcAft>
              <a:buSzPts val="1328"/>
              <a:buChar char="●"/>
            </a:pPr>
            <a:r>
              <a:rPr i="1" lang="en" sz="1327"/>
              <a:t>40 min phone interview</a:t>
            </a:r>
            <a:endParaRPr i="1" sz="1327"/>
          </a:p>
        </p:txBody>
      </p:sp>
      <p:sp>
        <p:nvSpPr>
          <p:cNvPr id="114" name="Google Shape;114;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0"/>
              </a:spcAft>
              <a:buNone/>
            </a:pPr>
            <a:r>
              <a:rPr lang="en"/>
              <a:t>“Our culture doesn’t really acknowledge carbon usage.”</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There is no clear education around carbon usage in transport, and communal pressures don’t dissuade usage.</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Need: A better way to measure and evaluate carbon usage.</a:t>
            </a:r>
            <a:endParaRPr b="1"/>
          </a:p>
          <a:p>
            <a:pPr indent="0" lvl="0" marL="0" rtl="0" algn="l">
              <a:spcBef>
                <a:spcPts val="1200"/>
              </a:spcBef>
              <a:spcAft>
                <a:spcPts val="1200"/>
              </a:spcAft>
              <a:buNone/>
            </a:pPr>
            <a:r>
              <a:t/>
            </a:r>
            <a:endParaRPr/>
          </a:p>
        </p:txBody>
      </p:sp>
      <p:pic>
        <p:nvPicPr>
          <p:cNvPr id="115" name="Google Shape;115;p21"/>
          <p:cNvPicPr preferRelativeResize="0"/>
          <p:nvPr>
            <p:ph idx="2" type="pic"/>
          </p:nvPr>
        </p:nvPicPr>
        <p:blipFill rotWithShape="1">
          <a:blip r:embed="rId4">
            <a:alphaModFix/>
          </a:blip>
          <a:srcRect b="0" l="0" r="0" t="0"/>
          <a:stretch/>
        </p:blipFill>
        <p:spPr>
          <a:xfrm>
            <a:off x="1005347" y="467959"/>
            <a:ext cx="2546400" cy="2546400"/>
          </a:xfrm>
          <a:prstGeom prst="rect">
            <a:avLst/>
          </a:prstGeom>
          <a:noFill/>
          <a:ln>
            <a:noFill/>
          </a:ln>
        </p:spPr>
      </p:pic>
      <p:sp>
        <p:nvSpPr>
          <p:cNvPr id="116" name="Google Shape;116;p21"/>
          <p:cNvSpPr/>
          <p:nvPr/>
        </p:nvSpPr>
        <p:spPr>
          <a:xfrm>
            <a:off x="1707325" y="590125"/>
            <a:ext cx="1272000" cy="15642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Peter (24)</a:t>
            </a:r>
            <a:endParaRPr/>
          </a:p>
        </p:txBody>
      </p:sp>
      <p:sp>
        <p:nvSpPr>
          <p:cNvPr id="122" name="Google Shape;122;p22"/>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Analyst at Hedge Fund in Palo Alto</a:t>
            </a:r>
            <a:endParaRPr i="1" sz="1327"/>
          </a:p>
          <a:p>
            <a:pPr indent="-312896" lvl="0" marL="457200" rtl="0" algn="l">
              <a:lnSpc>
                <a:spcPct val="100000"/>
              </a:lnSpc>
              <a:spcBef>
                <a:spcPts val="0"/>
              </a:spcBef>
              <a:spcAft>
                <a:spcPts val="0"/>
              </a:spcAft>
              <a:buSzPts val="1328"/>
              <a:buChar char="●"/>
            </a:pPr>
            <a:r>
              <a:rPr i="1" lang="en" sz="1327"/>
              <a:t>Lives in Mountain View</a:t>
            </a:r>
            <a:endParaRPr i="1" sz="1327"/>
          </a:p>
          <a:p>
            <a:pPr indent="-312896" lvl="0" marL="457200" rtl="0" algn="l">
              <a:lnSpc>
                <a:spcPct val="100000"/>
              </a:lnSpc>
              <a:spcBef>
                <a:spcPts val="0"/>
              </a:spcBef>
              <a:spcAft>
                <a:spcPts val="0"/>
              </a:spcAft>
              <a:buSzPts val="1328"/>
              <a:buChar char="●"/>
            </a:pPr>
            <a:r>
              <a:rPr i="1" lang="en" sz="1327"/>
              <a:t>Drives an EV</a:t>
            </a:r>
            <a:endParaRPr i="1" sz="1327"/>
          </a:p>
          <a:p>
            <a:pPr indent="-312896" lvl="0" marL="457200" rtl="0" algn="l">
              <a:lnSpc>
                <a:spcPct val="100000"/>
              </a:lnSpc>
              <a:spcBef>
                <a:spcPts val="0"/>
              </a:spcBef>
              <a:spcAft>
                <a:spcPts val="0"/>
              </a:spcAft>
              <a:buSzPts val="1328"/>
              <a:buChar char="●"/>
            </a:pPr>
            <a:r>
              <a:rPr i="1" lang="en" sz="1327"/>
              <a:t>25 min phone Interview</a:t>
            </a:r>
            <a:endParaRPr i="1" sz="1327"/>
          </a:p>
        </p:txBody>
      </p:sp>
      <p:sp>
        <p:nvSpPr>
          <p:cNvPr id="123" name="Google Shape;123;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0"/>
              </a:spcAft>
              <a:buNone/>
            </a:pPr>
            <a:r>
              <a:rPr lang="en"/>
              <a:t>“If we are living in shared community, everyone should share resources and be aware of the costs.”</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People care about their own consumption of a shared resource. </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Need: To measure individual contribution to a shared waste of resources.</a:t>
            </a:r>
            <a:endParaRPr b="1"/>
          </a:p>
          <a:p>
            <a:pPr indent="0" lvl="0" marL="0" rtl="0" algn="l">
              <a:spcBef>
                <a:spcPts val="1200"/>
              </a:spcBef>
              <a:spcAft>
                <a:spcPts val="1200"/>
              </a:spcAft>
              <a:buNone/>
            </a:pPr>
            <a:r>
              <a:t/>
            </a:r>
            <a:endParaRPr b="1"/>
          </a:p>
        </p:txBody>
      </p:sp>
      <p:pic>
        <p:nvPicPr>
          <p:cNvPr id="124" name="Google Shape;124;p22"/>
          <p:cNvPicPr preferRelativeResize="0"/>
          <p:nvPr>
            <p:ph idx="2" type="pic"/>
          </p:nvPr>
        </p:nvPicPr>
        <p:blipFill rotWithShape="1">
          <a:blip r:embed="rId4">
            <a:alphaModFix/>
          </a:blip>
          <a:srcRect b="0" l="0" r="0" t="0"/>
          <a:stretch/>
        </p:blipFill>
        <p:spPr>
          <a:xfrm>
            <a:off x="1005347" y="467959"/>
            <a:ext cx="2546400" cy="2546400"/>
          </a:xfrm>
          <a:prstGeom prst="rect">
            <a:avLst/>
          </a:prstGeom>
          <a:noFill/>
          <a:ln>
            <a:noFill/>
          </a:ln>
        </p:spPr>
      </p:pic>
      <p:sp>
        <p:nvSpPr>
          <p:cNvPr id="125" name="Google Shape;125;p22"/>
          <p:cNvSpPr/>
          <p:nvPr/>
        </p:nvSpPr>
        <p:spPr>
          <a:xfrm>
            <a:off x="1642550" y="771100"/>
            <a:ext cx="1272000" cy="11523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255950" y="2832650"/>
            <a:ext cx="4045200" cy="115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James (23)</a:t>
            </a:r>
            <a:endParaRPr/>
          </a:p>
        </p:txBody>
      </p:sp>
      <p:sp>
        <p:nvSpPr>
          <p:cNvPr id="131" name="Google Shape;131;p23"/>
          <p:cNvSpPr txBox="1"/>
          <p:nvPr>
            <p:ph idx="1" type="subTitle"/>
          </p:nvPr>
        </p:nvSpPr>
        <p:spPr>
          <a:xfrm>
            <a:off x="255950" y="3984953"/>
            <a:ext cx="4045200" cy="1026900"/>
          </a:xfrm>
          <a:prstGeom prst="rect">
            <a:avLst/>
          </a:prstGeom>
        </p:spPr>
        <p:txBody>
          <a:bodyPr anchorCtr="0" anchor="t" bIns="91425" lIns="91425" spcFirstLastPara="1" rIns="91425" wrap="square" tIns="91425">
            <a:normAutofit/>
          </a:bodyPr>
          <a:lstStyle/>
          <a:p>
            <a:pPr indent="-312896" lvl="0" marL="457200" rtl="0" algn="l">
              <a:lnSpc>
                <a:spcPct val="100000"/>
              </a:lnSpc>
              <a:spcBef>
                <a:spcPts val="0"/>
              </a:spcBef>
              <a:spcAft>
                <a:spcPts val="0"/>
              </a:spcAft>
              <a:buSzPts val="1328"/>
              <a:buChar char="●"/>
            </a:pPr>
            <a:r>
              <a:rPr i="1" lang="en" sz="1327"/>
              <a:t>Engineer at Apple</a:t>
            </a:r>
            <a:endParaRPr i="1" sz="1327"/>
          </a:p>
          <a:p>
            <a:pPr indent="-312896" lvl="0" marL="457200" rtl="0" algn="l">
              <a:lnSpc>
                <a:spcPct val="100000"/>
              </a:lnSpc>
              <a:spcBef>
                <a:spcPts val="0"/>
              </a:spcBef>
              <a:spcAft>
                <a:spcPts val="0"/>
              </a:spcAft>
              <a:buSzPts val="1328"/>
              <a:buChar char="●"/>
            </a:pPr>
            <a:r>
              <a:rPr i="1" lang="en" sz="1327"/>
              <a:t>Lives in SF</a:t>
            </a:r>
            <a:endParaRPr i="1" sz="1327"/>
          </a:p>
          <a:p>
            <a:pPr indent="-312896" lvl="0" marL="457200" rtl="0" algn="l">
              <a:lnSpc>
                <a:spcPct val="100000"/>
              </a:lnSpc>
              <a:spcBef>
                <a:spcPts val="0"/>
              </a:spcBef>
              <a:spcAft>
                <a:spcPts val="0"/>
              </a:spcAft>
              <a:buSzPts val="1328"/>
              <a:buChar char="●"/>
            </a:pPr>
            <a:r>
              <a:rPr i="1" lang="en" sz="1327"/>
              <a:t>Commutes via shuttle</a:t>
            </a:r>
            <a:endParaRPr i="1" sz="1327"/>
          </a:p>
          <a:p>
            <a:pPr indent="-312896" lvl="0" marL="457200" rtl="0" algn="l">
              <a:lnSpc>
                <a:spcPct val="100000"/>
              </a:lnSpc>
              <a:spcBef>
                <a:spcPts val="0"/>
              </a:spcBef>
              <a:spcAft>
                <a:spcPts val="0"/>
              </a:spcAft>
              <a:buSzPts val="1328"/>
              <a:buChar char="●"/>
            </a:pPr>
            <a:r>
              <a:rPr i="1" lang="en" sz="1327"/>
              <a:t>20 min Zoom interview</a:t>
            </a:r>
            <a:endParaRPr i="1" sz="1327"/>
          </a:p>
        </p:txBody>
      </p:sp>
      <p:sp>
        <p:nvSpPr>
          <p:cNvPr id="132" name="Google Shape;132;p23"/>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85000" lnSpcReduction="20000"/>
          </a:bodyPr>
          <a:lstStyle/>
          <a:p>
            <a:pPr indent="0" lvl="0" marL="0" rtl="0" algn="l">
              <a:spcBef>
                <a:spcPts val="0"/>
              </a:spcBef>
              <a:spcAft>
                <a:spcPts val="0"/>
              </a:spcAft>
              <a:buNone/>
            </a:pPr>
            <a:r>
              <a:rPr lang="en"/>
              <a:t>“Having metrics would make me more aware of my habits and their impact from an emission standpoint.”</a:t>
            </a:r>
            <a:endParaRPr/>
          </a:p>
          <a:p>
            <a:pPr indent="0" lvl="0" marL="0" rtl="0" algn="l">
              <a:spcBef>
                <a:spcPts val="1200"/>
              </a:spcBef>
              <a:spcAft>
                <a:spcPts val="0"/>
              </a:spcAft>
              <a:buNone/>
            </a:pPr>
            <a:r>
              <a:t/>
            </a:r>
            <a:endParaRPr/>
          </a:p>
          <a:p>
            <a:pPr indent="0" lvl="0" marL="0" rtl="0" algn="l">
              <a:spcBef>
                <a:spcPts val="1200"/>
              </a:spcBef>
              <a:spcAft>
                <a:spcPts val="0"/>
              </a:spcAft>
              <a:buNone/>
            </a:pPr>
            <a:r>
              <a:rPr i="1" lang="en" u="sng"/>
              <a:t>Insight</a:t>
            </a:r>
            <a:endParaRPr i="1" u="sng"/>
          </a:p>
          <a:p>
            <a:pPr indent="0" lvl="0" marL="0" rtl="0" algn="l">
              <a:spcBef>
                <a:spcPts val="1200"/>
              </a:spcBef>
              <a:spcAft>
                <a:spcPts val="0"/>
              </a:spcAft>
              <a:buNone/>
            </a:pPr>
            <a:r>
              <a:rPr lang="en"/>
              <a:t>There is a general lack of awareness of the environmental impact of everyday activities.</a:t>
            </a:r>
            <a:endParaRPr/>
          </a:p>
          <a:p>
            <a:pPr indent="0" lvl="0" marL="0" rtl="0" algn="l">
              <a:spcBef>
                <a:spcPts val="1200"/>
              </a:spcBef>
              <a:spcAft>
                <a:spcPts val="0"/>
              </a:spcAft>
              <a:buNone/>
            </a:pPr>
            <a:r>
              <a:t/>
            </a:r>
            <a:endParaRPr/>
          </a:p>
          <a:p>
            <a:pPr indent="0" lvl="0" marL="0" rtl="0" algn="l">
              <a:spcBef>
                <a:spcPts val="1200"/>
              </a:spcBef>
              <a:spcAft>
                <a:spcPts val="0"/>
              </a:spcAft>
              <a:buNone/>
            </a:pPr>
            <a:r>
              <a:rPr b="1" lang="en"/>
              <a:t>Need: An accessible way of knowing the carbon usage metrics of certain activities.</a:t>
            </a:r>
            <a:endParaRPr b="1"/>
          </a:p>
          <a:p>
            <a:pPr indent="0" lvl="0" marL="0" rtl="0" algn="l">
              <a:spcBef>
                <a:spcPts val="1200"/>
              </a:spcBef>
              <a:spcAft>
                <a:spcPts val="1200"/>
              </a:spcAft>
              <a:buNone/>
            </a:pPr>
            <a:r>
              <a:t/>
            </a:r>
            <a:endParaRPr b="1"/>
          </a:p>
        </p:txBody>
      </p:sp>
      <p:pic>
        <p:nvPicPr>
          <p:cNvPr id="133" name="Google Shape;133;p23"/>
          <p:cNvPicPr preferRelativeResize="0"/>
          <p:nvPr>
            <p:ph idx="2" type="pic"/>
          </p:nvPr>
        </p:nvPicPr>
        <p:blipFill rotWithShape="1">
          <a:blip r:embed="rId4">
            <a:alphaModFix/>
          </a:blip>
          <a:srcRect b="0" l="12502" r="12495" t="0"/>
          <a:stretch/>
        </p:blipFill>
        <p:spPr>
          <a:xfrm rot="10800000">
            <a:off x="1005347" y="467959"/>
            <a:ext cx="2546401" cy="2546400"/>
          </a:xfrm>
          <a:prstGeom prst="rect">
            <a:avLst/>
          </a:prstGeom>
          <a:noFill/>
          <a:ln>
            <a:noFill/>
          </a:ln>
        </p:spPr>
      </p:pic>
      <p:sp>
        <p:nvSpPr>
          <p:cNvPr id="134" name="Google Shape;134;p23"/>
          <p:cNvSpPr/>
          <p:nvPr/>
        </p:nvSpPr>
        <p:spPr>
          <a:xfrm>
            <a:off x="1005350" y="888050"/>
            <a:ext cx="1008300" cy="14406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